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2" r:id="rId3"/>
    <p:sldId id="257" r:id="rId4"/>
    <p:sldId id="258" r:id="rId5"/>
    <p:sldId id="259" r:id="rId6"/>
    <p:sldId id="269" r:id="rId7"/>
    <p:sldId id="268" r:id="rId8"/>
    <p:sldId id="261" r:id="rId9"/>
    <p:sldId id="263" r:id="rId10"/>
    <p:sldId id="273" r:id="rId11"/>
    <p:sldId id="267" r:id="rId12"/>
    <p:sldId id="270" r:id="rId13"/>
    <p:sldId id="271" r:id="rId14"/>
    <p:sldId id="264" r:id="rId15"/>
    <p:sldId id="265"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BF4EC5-2C88-4DD0-A2C0-4A4E6AFC2C79}" type="datetimeFigureOut">
              <a:rPr lang="en-US" smtClean="0"/>
              <a:t>11/29/2024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474F0A-F4A9-41D9-82EA-A7A690D1DD1F}" type="slidenum">
              <a:rPr lang="en-US" smtClean="0"/>
              <a:t>‹#›</a:t>
            </a:fld>
            <a:endParaRPr lang="en-US"/>
          </a:p>
        </p:txBody>
      </p:sp>
    </p:spTree>
    <p:extLst>
      <p:ext uri="{BB962C8B-B14F-4D97-AF65-F5344CB8AC3E}">
        <p14:creationId xmlns:p14="http://schemas.microsoft.com/office/powerpoint/2010/main" val="1858770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474F0A-F4A9-41D9-82EA-A7A690D1DD1F}" type="slidenum">
              <a:rPr lang="en-US" smtClean="0"/>
              <a:t>4</a:t>
            </a:fld>
            <a:endParaRPr lang="en-US"/>
          </a:p>
        </p:txBody>
      </p:sp>
    </p:spTree>
    <p:extLst>
      <p:ext uri="{BB962C8B-B14F-4D97-AF65-F5344CB8AC3E}">
        <p14:creationId xmlns:p14="http://schemas.microsoft.com/office/powerpoint/2010/main" val="3118739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474F0A-F4A9-41D9-82EA-A7A690D1DD1F}" type="slidenum">
              <a:rPr lang="en-US" smtClean="0"/>
              <a:t>5</a:t>
            </a:fld>
            <a:endParaRPr lang="en-US"/>
          </a:p>
        </p:txBody>
      </p:sp>
    </p:spTree>
    <p:extLst>
      <p:ext uri="{BB962C8B-B14F-4D97-AF65-F5344CB8AC3E}">
        <p14:creationId xmlns:p14="http://schemas.microsoft.com/office/powerpoint/2010/main" val="1689997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474F0A-F4A9-41D9-82EA-A7A690D1DD1F}" type="slidenum">
              <a:rPr lang="en-US" smtClean="0"/>
              <a:t>8</a:t>
            </a:fld>
            <a:endParaRPr lang="en-US"/>
          </a:p>
        </p:txBody>
      </p:sp>
    </p:spTree>
    <p:extLst>
      <p:ext uri="{BB962C8B-B14F-4D97-AF65-F5344CB8AC3E}">
        <p14:creationId xmlns:p14="http://schemas.microsoft.com/office/powerpoint/2010/main" val="2533612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474F0A-F4A9-41D9-82EA-A7A690D1DD1F}" type="slidenum">
              <a:rPr lang="en-US" smtClean="0"/>
              <a:t>9</a:t>
            </a:fld>
            <a:endParaRPr lang="en-US"/>
          </a:p>
        </p:txBody>
      </p:sp>
    </p:spTree>
    <p:extLst>
      <p:ext uri="{BB962C8B-B14F-4D97-AF65-F5344CB8AC3E}">
        <p14:creationId xmlns:p14="http://schemas.microsoft.com/office/powerpoint/2010/main" val="83578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F9B5-8F97-2BBA-8FF0-7B1301BCEC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EE5A20-800F-7074-C595-71BD68BB26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3BD7AA-97BB-58FD-166D-8938D68C49E9}"/>
              </a:ext>
            </a:extLst>
          </p:cNvPr>
          <p:cNvSpPr>
            <a:spLocks noGrp="1"/>
          </p:cNvSpPr>
          <p:nvPr>
            <p:ph type="dt" sz="half" idx="10"/>
          </p:nvPr>
        </p:nvSpPr>
        <p:spPr/>
        <p:txBody>
          <a:bodyPr/>
          <a:lstStyle/>
          <a:p>
            <a:fld id="{C1429DA2-A039-4BFD-9132-89C608A667F5}" type="datetimeFigureOut">
              <a:rPr lang="en-US" smtClean="0"/>
              <a:t>11/29/2024</a:t>
            </a:fld>
            <a:endParaRPr lang="en-US"/>
          </a:p>
        </p:txBody>
      </p:sp>
      <p:sp>
        <p:nvSpPr>
          <p:cNvPr id="5" name="Footer Placeholder 4">
            <a:extLst>
              <a:ext uri="{FF2B5EF4-FFF2-40B4-BE49-F238E27FC236}">
                <a16:creationId xmlns:a16="http://schemas.microsoft.com/office/drawing/2014/main" id="{545838BC-9AA5-5BB3-178E-CE4DB254F4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E1F879-620E-8E91-8DF2-2B1392685168}"/>
              </a:ext>
            </a:extLst>
          </p:cNvPr>
          <p:cNvSpPr>
            <a:spLocks noGrp="1"/>
          </p:cNvSpPr>
          <p:nvPr>
            <p:ph type="sldNum" sz="quarter" idx="12"/>
          </p:nvPr>
        </p:nvSpPr>
        <p:spPr/>
        <p:txBody>
          <a:bodyPr/>
          <a:lstStyle/>
          <a:p>
            <a:fld id="{94ED1EB0-8C3E-48ED-8E1C-4C39F5553B3E}" type="slidenum">
              <a:rPr lang="en-US" smtClean="0"/>
              <a:t>‹#›</a:t>
            </a:fld>
            <a:endParaRPr lang="en-US"/>
          </a:p>
        </p:txBody>
      </p:sp>
    </p:spTree>
    <p:extLst>
      <p:ext uri="{BB962C8B-B14F-4D97-AF65-F5344CB8AC3E}">
        <p14:creationId xmlns:p14="http://schemas.microsoft.com/office/powerpoint/2010/main" val="3543590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FD072-E5DA-D8A3-DCC3-6B73DD6EF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B65C0D-DF07-1F69-3792-CB276558E6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DD1017-F446-D9C2-1245-0933524C65AA}"/>
              </a:ext>
            </a:extLst>
          </p:cNvPr>
          <p:cNvSpPr>
            <a:spLocks noGrp="1"/>
          </p:cNvSpPr>
          <p:nvPr>
            <p:ph type="dt" sz="half" idx="10"/>
          </p:nvPr>
        </p:nvSpPr>
        <p:spPr/>
        <p:txBody>
          <a:bodyPr/>
          <a:lstStyle/>
          <a:p>
            <a:fld id="{C1429DA2-A039-4BFD-9132-89C608A667F5}" type="datetimeFigureOut">
              <a:rPr lang="en-US" smtClean="0"/>
              <a:t>11/29/2024</a:t>
            </a:fld>
            <a:endParaRPr lang="en-US"/>
          </a:p>
        </p:txBody>
      </p:sp>
      <p:sp>
        <p:nvSpPr>
          <p:cNvPr id="5" name="Footer Placeholder 4">
            <a:extLst>
              <a:ext uri="{FF2B5EF4-FFF2-40B4-BE49-F238E27FC236}">
                <a16:creationId xmlns:a16="http://schemas.microsoft.com/office/drawing/2014/main" id="{4D67A9D3-D559-7726-596F-C8D32AA4F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E204C-24A3-2EB2-D812-024E8DBD6F84}"/>
              </a:ext>
            </a:extLst>
          </p:cNvPr>
          <p:cNvSpPr>
            <a:spLocks noGrp="1"/>
          </p:cNvSpPr>
          <p:nvPr>
            <p:ph type="sldNum" sz="quarter" idx="12"/>
          </p:nvPr>
        </p:nvSpPr>
        <p:spPr/>
        <p:txBody>
          <a:bodyPr/>
          <a:lstStyle/>
          <a:p>
            <a:fld id="{94ED1EB0-8C3E-48ED-8E1C-4C39F5553B3E}" type="slidenum">
              <a:rPr lang="en-US" smtClean="0"/>
              <a:t>‹#›</a:t>
            </a:fld>
            <a:endParaRPr lang="en-US"/>
          </a:p>
        </p:txBody>
      </p:sp>
    </p:spTree>
    <p:extLst>
      <p:ext uri="{BB962C8B-B14F-4D97-AF65-F5344CB8AC3E}">
        <p14:creationId xmlns:p14="http://schemas.microsoft.com/office/powerpoint/2010/main" val="1851825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D1ACF3-1BBD-8D8D-DF09-1B01137F5E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032D35-42C4-27BF-4C51-72C781345A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7BC994-8102-677A-30AF-D955A83588EE}"/>
              </a:ext>
            </a:extLst>
          </p:cNvPr>
          <p:cNvSpPr>
            <a:spLocks noGrp="1"/>
          </p:cNvSpPr>
          <p:nvPr>
            <p:ph type="dt" sz="half" idx="10"/>
          </p:nvPr>
        </p:nvSpPr>
        <p:spPr/>
        <p:txBody>
          <a:bodyPr/>
          <a:lstStyle/>
          <a:p>
            <a:fld id="{C1429DA2-A039-4BFD-9132-89C608A667F5}" type="datetimeFigureOut">
              <a:rPr lang="en-US" smtClean="0"/>
              <a:t>11/29/2024</a:t>
            </a:fld>
            <a:endParaRPr lang="en-US"/>
          </a:p>
        </p:txBody>
      </p:sp>
      <p:sp>
        <p:nvSpPr>
          <p:cNvPr id="5" name="Footer Placeholder 4">
            <a:extLst>
              <a:ext uri="{FF2B5EF4-FFF2-40B4-BE49-F238E27FC236}">
                <a16:creationId xmlns:a16="http://schemas.microsoft.com/office/drawing/2014/main" id="{8C27AF9A-D4A2-74F6-1C71-B1A87ECF0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14E9D3-5AF9-E829-5F8B-292B4EB78F25}"/>
              </a:ext>
            </a:extLst>
          </p:cNvPr>
          <p:cNvSpPr>
            <a:spLocks noGrp="1"/>
          </p:cNvSpPr>
          <p:nvPr>
            <p:ph type="sldNum" sz="quarter" idx="12"/>
          </p:nvPr>
        </p:nvSpPr>
        <p:spPr/>
        <p:txBody>
          <a:bodyPr/>
          <a:lstStyle/>
          <a:p>
            <a:fld id="{94ED1EB0-8C3E-48ED-8E1C-4C39F5553B3E}" type="slidenum">
              <a:rPr lang="en-US" smtClean="0"/>
              <a:t>‹#›</a:t>
            </a:fld>
            <a:endParaRPr lang="en-US"/>
          </a:p>
        </p:txBody>
      </p:sp>
    </p:spTree>
    <p:extLst>
      <p:ext uri="{BB962C8B-B14F-4D97-AF65-F5344CB8AC3E}">
        <p14:creationId xmlns:p14="http://schemas.microsoft.com/office/powerpoint/2010/main" val="1237388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DBA26-660A-833C-DC5F-3E63748E42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854710-C9CF-2DFF-D84A-1F3945F791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E58B29-647A-0686-7460-FE6C9BC23299}"/>
              </a:ext>
            </a:extLst>
          </p:cNvPr>
          <p:cNvSpPr>
            <a:spLocks noGrp="1"/>
          </p:cNvSpPr>
          <p:nvPr>
            <p:ph type="dt" sz="half" idx="10"/>
          </p:nvPr>
        </p:nvSpPr>
        <p:spPr/>
        <p:txBody>
          <a:bodyPr/>
          <a:lstStyle/>
          <a:p>
            <a:fld id="{C1429DA2-A039-4BFD-9132-89C608A667F5}" type="datetimeFigureOut">
              <a:rPr lang="en-US" smtClean="0"/>
              <a:t>11/29/2024</a:t>
            </a:fld>
            <a:endParaRPr lang="en-US"/>
          </a:p>
        </p:txBody>
      </p:sp>
      <p:sp>
        <p:nvSpPr>
          <p:cNvPr id="5" name="Footer Placeholder 4">
            <a:extLst>
              <a:ext uri="{FF2B5EF4-FFF2-40B4-BE49-F238E27FC236}">
                <a16:creationId xmlns:a16="http://schemas.microsoft.com/office/drawing/2014/main" id="{4207A9CC-7FB4-4AE5-F3D1-0C5DC5BDCA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3BEA43-7293-38AD-89ED-B65C46645BB8}"/>
              </a:ext>
            </a:extLst>
          </p:cNvPr>
          <p:cNvSpPr>
            <a:spLocks noGrp="1"/>
          </p:cNvSpPr>
          <p:nvPr>
            <p:ph type="sldNum" sz="quarter" idx="12"/>
          </p:nvPr>
        </p:nvSpPr>
        <p:spPr/>
        <p:txBody>
          <a:bodyPr/>
          <a:lstStyle/>
          <a:p>
            <a:fld id="{94ED1EB0-8C3E-48ED-8E1C-4C39F5553B3E}" type="slidenum">
              <a:rPr lang="en-US" smtClean="0"/>
              <a:t>‹#›</a:t>
            </a:fld>
            <a:endParaRPr lang="en-US"/>
          </a:p>
        </p:txBody>
      </p:sp>
    </p:spTree>
    <p:extLst>
      <p:ext uri="{BB962C8B-B14F-4D97-AF65-F5344CB8AC3E}">
        <p14:creationId xmlns:p14="http://schemas.microsoft.com/office/powerpoint/2010/main" val="1787939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8D3B3-884A-D780-6650-103B66CE84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1FE971-C09F-3A30-FC8D-CFDB07268C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021C17-09BE-0E61-C83F-486FE859D13D}"/>
              </a:ext>
            </a:extLst>
          </p:cNvPr>
          <p:cNvSpPr>
            <a:spLocks noGrp="1"/>
          </p:cNvSpPr>
          <p:nvPr>
            <p:ph type="dt" sz="half" idx="10"/>
          </p:nvPr>
        </p:nvSpPr>
        <p:spPr/>
        <p:txBody>
          <a:bodyPr/>
          <a:lstStyle/>
          <a:p>
            <a:fld id="{C1429DA2-A039-4BFD-9132-89C608A667F5}" type="datetimeFigureOut">
              <a:rPr lang="en-US" smtClean="0"/>
              <a:t>11/29/2024</a:t>
            </a:fld>
            <a:endParaRPr lang="en-US"/>
          </a:p>
        </p:txBody>
      </p:sp>
      <p:sp>
        <p:nvSpPr>
          <p:cNvPr id="5" name="Footer Placeholder 4">
            <a:extLst>
              <a:ext uri="{FF2B5EF4-FFF2-40B4-BE49-F238E27FC236}">
                <a16:creationId xmlns:a16="http://schemas.microsoft.com/office/drawing/2014/main" id="{577CD1AA-C3C2-EEED-7829-4FA6A6341D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802112-4A9F-E05C-C660-A96B7D5B67C8}"/>
              </a:ext>
            </a:extLst>
          </p:cNvPr>
          <p:cNvSpPr>
            <a:spLocks noGrp="1"/>
          </p:cNvSpPr>
          <p:nvPr>
            <p:ph type="sldNum" sz="quarter" idx="12"/>
          </p:nvPr>
        </p:nvSpPr>
        <p:spPr/>
        <p:txBody>
          <a:bodyPr/>
          <a:lstStyle/>
          <a:p>
            <a:fld id="{94ED1EB0-8C3E-48ED-8E1C-4C39F5553B3E}" type="slidenum">
              <a:rPr lang="en-US" smtClean="0"/>
              <a:t>‹#›</a:t>
            </a:fld>
            <a:endParaRPr lang="en-US"/>
          </a:p>
        </p:txBody>
      </p:sp>
    </p:spTree>
    <p:extLst>
      <p:ext uri="{BB962C8B-B14F-4D97-AF65-F5344CB8AC3E}">
        <p14:creationId xmlns:p14="http://schemas.microsoft.com/office/powerpoint/2010/main" val="2728636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2E59A-C956-0E9B-7A5F-7B17103958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E8DF6-1453-3560-6E7E-01F4511CF2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0FE072-368D-E5C9-1E54-831A71E019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DADA24-F622-ED8F-1383-1D8A1657914D}"/>
              </a:ext>
            </a:extLst>
          </p:cNvPr>
          <p:cNvSpPr>
            <a:spLocks noGrp="1"/>
          </p:cNvSpPr>
          <p:nvPr>
            <p:ph type="dt" sz="half" idx="10"/>
          </p:nvPr>
        </p:nvSpPr>
        <p:spPr/>
        <p:txBody>
          <a:bodyPr/>
          <a:lstStyle/>
          <a:p>
            <a:fld id="{C1429DA2-A039-4BFD-9132-89C608A667F5}" type="datetimeFigureOut">
              <a:rPr lang="en-US" smtClean="0"/>
              <a:t>11/29/2024</a:t>
            </a:fld>
            <a:endParaRPr lang="en-US"/>
          </a:p>
        </p:txBody>
      </p:sp>
      <p:sp>
        <p:nvSpPr>
          <p:cNvPr id="6" name="Footer Placeholder 5">
            <a:extLst>
              <a:ext uri="{FF2B5EF4-FFF2-40B4-BE49-F238E27FC236}">
                <a16:creationId xmlns:a16="http://schemas.microsoft.com/office/drawing/2014/main" id="{E5F5AA3C-AD73-1BD4-0BC0-738E03CC5C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72B7BB-5387-D6ED-96EA-4478B5098443}"/>
              </a:ext>
            </a:extLst>
          </p:cNvPr>
          <p:cNvSpPr>
            <a:spLocks noGrp="1"/>
          </p:cNvSpPr>
          <p:nvPr>
            <p:ph type="sldNum" sz="quarter" idx="12"/>
          </p:nvPr>
        </p:nvSpPr>
        <p:spPr/>
        <p:txBody>
          <a:bodyPr/>
          <a:lstStyle/>
          <a:p>
            <a:fld id="{94ED1EB0-8C3E-48ED-8E1C-4C39F5553B3E}" type="slidenum">
              <a:rPr lang="en-US" smtClean="0"/>
              <a:t>‹#›</a:t>
            </a:fld>
            <a:endParaRPr lang="en-US"/>
          </a:p>
        </p:txBody>
      </p:sp>
    </p:spTree>
    <p:extLst>
      <p:ext uri="{BB962C8B-B14F-4D97-AF65-F5344CB8AC3E}">
        <p14:creationId xmlns:p14="http://schemas.microsoft.com/office/powerpoint/2010/main" val="3197972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B64BD-19A5-1F1A-BF1A-075608868C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6DDC07-1CB8-316B-DEAC-BCD9AC582F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626400-DAC9-C276-8DA2-5B348B6726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C60581-CCAC-B4F9-9AD0-A5D00F4E71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D09F3C-C645-A27E-A9B3-8C90D4D31F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3CACE2-9C89-59FA-01C8-51C6FB46CC9A}"/>
              </a:ext>
            </a:extLst>
          </p:cNvPr>
          <p:cNvSpPr>
            <a:spLocks noGrp="1"/>
          </p:cNvSpPr>
          <p:nvPr>
            <p:ph type="dt" sz="half" idx="10"/>
          </p:nvPr>
        </p:nvSpPr>
        <p:spPr/>
        <p:txBody>
          <a:bodyPr/>
          <a:lstStyle/>
          <a:p>
            <a:fld id="{C1429DA2-A039-4BFD-9132-89C608A667F5}" type="datetimeFigureOut">
              <a:rPr lang="en-US" smtClean="0"/>
              <a:t>11/29/2024</a:t>
            </a:fld>
            <a:endParaRPr lang="en-US"/>
          </a:p>
        </p:txBody>
      </p:sp>
      <p:sp>
        <p:nvSpPr>
          <p:cNvPr id="8" name="Footer Placeholder 7">
            <a:extLst>
              <a:ext uri="{FF2B5EF4-FFF2-40B4-BE49-F238E27FC236}">
                <a16:creationId xmlns:a16="http://schemas.microsoft.com/office/drawing/2014/main" id="{2A766972-F39F-4A8A-4379-02D7EF9D99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B0BC4F-1476-E459-F286-3F4E3A8E1A1C}"/>
              </a:ext>
            </a:extLst>
          </p:cNvPr>
          <p:cNvSpPr>
            <a:spLocks noGrp="1"/>
          </p:cNvSpPr>
          <p:nvPr>
            <p:ph type="sldNum" sz="quarter" idx="12"/>
          </p:nvPr>
        </p:nvSpPr>
        <p:spPr/>
        <p:txBody>
          <a:bodyPr/>
          <a:lstStyle/>
          <a:p>
            <a:fld id="{94ED1EB0-8C3E-48ED-8E1C-4C39F5553B3E}" type="slidenum">
              <a:rPr lang="en-US" smtClean="0"/>
              <a:t>‹#›</a:t>
            </a:fld>
            <a:endParaRPr lang="en-US"/>
          </a:p>
        </p:txBody>
      </p:sp>
    </p:spTree>
    <p:extLst>
      <p:ext uri="{BB962C8B-B14F-4D97-AF65-F5344CB8AC3E}">
        <p14:creationId xmlns:p14="http://schemas.microsoft.com/office/powerpoint/2010/main" val="258885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E9108-FA52-E332-A91D-40682AAAEF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0EC830-35A8-790F-297C-71E816F7D06E}"/>
              </a:ext>
            </a:extLst>
          </p:cNvPr>
          <p:cNvSpPr>
            <a:spLocks noGrp="1"/>
          </p:cNvSpPr>
          <p:nvPr>
            <p:ph type="dt" sz="half" idx="10"/>
          </p:nvPr>
        </p:nvSpPr>
        <p:spPr/>
        <p:txBody>
          <a:bodyPr/>
          <a:lstStyle/>
          <a:p>
            <a:fld id="{C1429DA2-A039-4BFD-9132-89C608A667F5}" type="datetimeFigureOut">
              <a:rPr lang="en-US" smtClean="0"/>
              <a:t>11/29/2024</a:t>
            </a:fld>
            <a:endParaRPr lang="en-US"/>
          </a:p>
        </p:txBody>
      </p:sp>
      <p:sp>
        <p:nvSpPr>
          <p:cNvPr id="4" name="Footer Placeholder 3">
            <a:extLst>
              <a:ext uri="{FF2B5EF4-FFF2-40B4-BE49-F238E27FC236}">
                <a16:creationId xmlns:a16="http://schemas.microsoft.com/office/drawing/2014/main" id="{691C3FE8-63E9-5F8B-78EB-C20B66402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F9290E-64A2-C257-5CA9-05C732B54CA2}"/>
              </a:ext>
            </a:extLst>
          </p:cNvPr>
          <p:cNvSpPr>
            <a:spLocks noGrp="1"/>
          </p:cNvSpPr>
          <p:nvPr>
            <p:ph type="sldNum" sz="quarter" idx="12"/>
          </p:nvPr>
        </p:nvSpPr>
        <p:spPr/>
        <p:txBody>
          <a:bodyPr/>
          <a:lstStyle/>
          <a:p>
            <a:fld id="{94ED1EB0-8C3E-48ED-8E1C-4C39F5553B3E}" type="slidenum">
              <a:rPr lang="en-US" smtClean="0"/>
              <a:t>‹#›</a:t>
            </a:fld>
            <a:endParaRPr lang="en-US"/>
          </a:p>
        </p:txBody>
      </p:sp>
    </p:spTree>
    <p:extLst>
      <p:ext uri="{BB962C8B-B14F-4D97-AF65-F5344CB8AC3E}">
        <p14:creationId xmlns:p14="http://schemas.microsoft.com/office/powerpoint/2010/main" val="168428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BDB4EE-1AC2-42C8-F519-EE3E3C92EAC8}"/>
              </a:ext>
            </a:extLst>
          </p:cNvPr>
          <p:cNvSpPr>
            <a:spLocks noGrp="1"/>
          </p:cNvSpPr>
          <p:nvPr>
            <p:ph type="dt" sz="half" idx="10"/>
          </p:nvPr>
        </p:nvSpPr>
        <p:spPr/>
        <p:txBody>
          <a:bodyPr/>
          <a:lstStyle/>
          <a:p>
            <a:fld id="{C1429DA2-A039-4BFD-9132-89C608A667F5}" type="datetimeFigureOut">
              <a:rPr lang="en-US" smtClean="0"/>
              <a:t>11/29/2024</a:t>
            </a:fld>
            <a:endParaRPr lang="en-US"/>
          </a:p>
        </p:txBody>
      </p:sp>
      <p:sp>
        <p:nvSpPr>
          <p:cNvPr id="3" name="Footer Placeholder 2">
            <a:extLst>
              <a:ext uri="{FF2B5EF4-FFF2-40B4-BE49-F238E27FC236}">
                <a16:creationId xmlns:a16="http://schemas.microsoft.com/office/drawing/2014/main" id="{637A89EB-50D2-FD58-817C-30D1220F3F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58DAB2-B03B-86C9-2151-DCAA000E40A7}"/>
              </a:ext>
            </a:extLst>
          </p:cNvPr>
          <p:cNvSpPr>
            <a:spLocks noGrp="1"/>
          </p:cNvSpPr>
          <p:nvPr>
            <p:ph type="sldNum" sz="quarter" idx="12"/>
          </p:nvPr>
        </p:nvSpPr>
        <p:spPr/>
        <p:txBody>
          <a:bodyPr/>
          <a:lstStyle/>
          <a:p>
            <a:fld id="{94ED1EB0-8C3E-48ED-8E1C-4C39F5553B3E}" type="slidenum">
              <a:rPr lang="en-US" smtClean="0"/>
              <a:t>‹#›</a:t>
            </a:fld>
            <a:endParaRPr lang="en-US"/>
          </a:p>
        </p:txBody>
      </p:sp>
    </p:spTree>
    <p:extLst>
      <p:ext uri="{BB962C8B-B14F-4D97-AF65-F5344CB8AC3E}">
        <p14:creationId xmlns:p14="http://schemas.microsoft.com/office/powerpoint/2010/main" val="4761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E61C-79AC-DCEE-54AD-4AC1F99BA0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CDE736-9764-3E26-FF60-21DDC2CDC9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E10AD9-626D-FF3D-F99E-CE254B18F6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17FA0-C888-9D43-B326-47BE059D9D5E}"/>
              </a:ext>
            </a:extLst>
          </p:cNvPr>
          <p:cNvSpPr>
            <a:spLocks noGrp="1"/>
          </p:cNvSpPr>
          <p:nvPr>
            <p:ph type="dt" sz="half" idx="10"/>
          </p:nvPr>
        </p:nvSpPr>
        <p:spPr/>
        <p:txBody>
          <a:bodyPr/>
          <a:lstStyle/>
          <a:p>
            <a:fld id="{C1429DA2-A039-4BFD-9132-89C608A667F5}" type="datetimeFigureOut">
              <a:rPr lang="en-US" smtClean="0"/>
              <a:t>11/29/2024</a:t>
            </a:fld>
            <a:endParaRPr lang="en-US"/>
          </a:p>
        </p:txBody>
      </p:sp>
      <p:sp>
        <p:nvSpPr>
          <p:cNvPr id="6" name="Footer Placeholder 5">
            <a:extLst>
              <a:ext uri="{FF2B5EF4-FFF2-40B4-BE49-F238E27FC236}">
                <a16:creationId xmlns:a16="http://schemas.microsoft.com/office/drawing/2014/main" id="{75277DC3-22DC-10E0-59E4-B7310D9825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7186EA-FB85-374B-7021-A44624AEA4AD}"/>
              </a:ext>
            </a:extLst>
          </p:cNvPr>
          <p:cNvSpPr>
            <a:spLocks noGrp="1"/>
          </p:cNvSpPr>
          <p:nvPr>
            <p:ph type="sldNum" sz="quarter" idx="12"/>
          </p:nvPr>
        </p:nvSpPr>
        <p:spPr/>
        <p:txBody>
          <a:bodyPr/>
          <a:lstStyle/>
          <a:p>
            <a:fld id="{94ED1EB0-8C3E-48ED-8E1C-4C39F5553B3E}" type="slidenum">
              <a:rPr lang="en-US" smtClean="0"/>
              <a:t>‹#›</a:t>
            </a:fld>
            <a:endParaRPr lang="en-US"/>
          </a:p>
        </p:txBody>
      </p:sp>
    </p:spTree>
    <p:extLst>
      <p:ext uri="{BB962C8B-B14F-4D97-AF65-F5344CB8AC3E}">
        <p14:creationId xmlns:p14="http://schemas.microsoft.com/office/powerpoint/2010/main" val="1315835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C5BBC-A051-C188-76BA-32864C6071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2D3B67-DF01-E135-D891-499CD926A6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3E817F-E5BF-59AB-710E-3EB8605476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ED71C5-9896-F89E-0207-80F2D0CA748A}"/>
              </a:ext>
            </a:extLst>
          </p:cNvPr>
          <p:cNvSpPr>
            <a:spLocks noGrp="1"/>
          </p:cNvSpPr>
          <p:nvPr>
            <p:ph type="dt" sz="half" idx="10"/>
          </p:nvPr>
        </p:nvSpPr>
        <p:spPr/>
        <p:txBody>
          <a:bodyPr/>
          <a:lstStyle/>
          <a:p>
            <a:fld id="{C1429DA2-A039-4BFD-9132-89C608A667F5}" type="datetimeFigureOut">
              <a:rPr lang="en-US" smtClean="0"/>
              <a:t>11/29/2024</a:t>
            </a:fld>
            <a:endParaRPr lang="en-US"/>
          </a:p>
        </p:txBody>
      </p:sp>
      <p:sp>
        <p:nvSpPr>
          <p:cNvPr id="6" name="Footer Placeholder 5">
            <a:extLst>
              <a:ext uri="{FF2B5EF4-FFF2-40B4-BE49-F238E27FC236}">
                <a16:creationId xmlns:a16="http://schemas.microsoft.com/office/drawing/2014/main" id="{683AF11E-84B3-F6D6-AF01-855E33176B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4AAF1F-FAB1-6476-984C-6C4CC2AB5DB2}"/>
              </a:ext>
            </a:extLst>
          </p:cNvPr>
          <p:cNvSpPr>
            <a:spLocks noGrp="1"/>
          </p:cNvSpPr>
          <p:nvPr>
            <p:ph type="sldNum" sz="quarter" idx="12"/>
          </p:nvPr>
        </p:nvSpPr>
        <p:spPr/>
        <p:txBody>
          <a:bodyPr/>
          <a:lstStyle/>
          <a:p>
            <a:fld id="{94ED1EB0-8C3E-48ED-8E1C-4C39F5553B3E}" type="slidenum">
              <a:rPr lang="en-US" smtClean="0"/>
              <a:t>‹#›</a:t>
            </a:fld>
            <a:endParaRPr lang="en-US"/>
          </a:p>
        </p:txBody>
      </p:sp>
    </p:spTree>
    <p:extLst>
      <p:ext uri="{BB962C8B-B14F-4D97-AF65-F5344CB8AC3E}">
        <p14:creationId xmlns:p14="http://schemas.microsoft.com/office/powerpoint/2010/main" val="968905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F23532-F873-D9B7-04A8-CCF12125F2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FA6BBD-3B76-743C-6F74-80AEA6ACED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28E88F-4CFC-85DF-1609-CCCC77FE0C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29DA2-A039-4BFD-9132-89C608A667F5}" type="datetimeFigureOut">
              <a:rPr lang="en-US" smtClean="0"/>
              <a:t>11/29/2024</a:t>
            </a:fld>
            <a:endParaRPr lang="en-US"/>
          </a:p>
        </p:txBody>
      </p:sp>
      <p:sp>
        <p:nvSpPr>
          <p:cNvPr id="5" name="Footer Placeholder 4">
            <a:extLst>
              <a:ext uri="{FF2B5EF4-FFF2-40B4-BE49-F238E27FC236}">
                <a16:creationId xmlns:a16="http://schemas.microsoft.com/office/drawing/2014/main" id="{EFE18E7A-6014-286B-1783-BC7368338D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86D87F-ED8E-407B-3DD3-238E4F216D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ED1EB0-8C3E-48ED-8E1C-4C39F5553B3E}" type="slidenum">
              <a:rPr lang="en-US" smtClean="0"/>
              <a:t>‹#›</a:t>
            </a:fld>
            <a:endParaRPr lang="en-US"/>
          </a:p>
        </p:txBody>
      </p:sp>
    </p:spTree>
    <p:extLst>
      <p:ext uri="{BB962C8B-B14F-4D97-AF65-F5344CB8AC3E}">
        <p14:creationId xmlns:p14="http://schemas.microsoft.com/office/powerpoint/2010/main" val="1431586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98;p1">
            <a:extLst>
              <a:ext uri="{FF2B5EF4-FFF2-40B4-BE49-F238E27FC236}">
                <a16:creationId xmlns:a16="http://schemas.microsoft.com/office/drawing/2014/main" id="{116DB1C3-EA37-2CE3-51C3-D3A0147B8EC4}"/>
              </a:ext>
            </a:extLst>
          </p:cNvPr>
          <p:cNvPicPr preferRelativeResize="0"/>
          <p:nvPr/>
        </p:nvPicPr>
        <p:blipFill rotWithShape="1">
          <a:blip r:embed="rId2">
            <a:alphaModFix/>
          </a:blip>
          <a:srcRect/>
          <a:stretch/>
        </p:blipFill>
        <p:spPr>
          <a:xfrm>
            <a:off x="0" y="19664"/>
            <a:ext cx="12270363" cy="6858000"/>
          </a:xfrm>
          <a:prstGeom prst="rect">
            <a:avLst/>
          </a:prstGeom>
          <a:noFill/>
          <a:ln>
            <a:noFill/>
          </a:ln>
        </p:spPr>
      </p:pic>
      <p:sp>
        <p:nvSpPr>
          <p:cNvPr id="5" name="TextBox 4">
            <a:extLst>
              <a:ext uri="{FF2B5EF4-FFF2-40B4-BE49-F238E27FC236}">
                <a16:creationId xmlns:a16="http://schemas.microsoft.com/office/drawing/2014/main" id="{D0EF04F2-DD50-B773-D1D5-4DE273369481}"/>
              </a:ext>
            </a:extLst>
          </p:cNvPr>
          <p:cNvSpPr txBox="1"/>
          <p:nvPr/>
        </p:nvSpPr>
        <p:spPr>
          <a:xfrm>
            <a:off x="570271" y="5034116"/>
            <a:ext cx="2064774" cy="923330"/>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BATCH NO: </a:t>
            </a:r>
            <a:r>
              <a:rPr lang="en-US" dirty="0">
                <a:latin typeface="Times New Roman" panose="02020603050405020304" pitchFamily="18" charset="0"/>
                <a:cs typeface="Times New Roman" panose="02020603050405020304" pitchFamily="18" charset="0"/>
              </a:rPr>
              <a:t>324</a:t>
            </a:r>
          </a:p>
          <a:p>
            <a:r>
              <a:rPr lang="en-US" dirty="0">
                <a:latin typeface="Times New Roman" panose="02020603050405020304" pitchFamily="18" charset="0"/>
                <a:cs typeface="Times New Roman" panose="02020603050405020304" pitchFamily="18" charset="0"/>
              </a:rPr>
              <a:t>      B. PRAVEEN</a:t>
            </a:r>
          </a:p>
          <a:p>
            <a:r>
              <a:rPr lang="en-US" dirty="0">
                <a:latin typeface="Times New Roman" panose="02020603050405020304" pitchFamily="18" charset="0"/>
                <a:cs typeface="Times New Roman" panose="02020603050405020304" pitchFamily="18" charset="0"/>
              </a:rPr>
              <a:t>      MD. SANIYA</a:t>
            </a:r>
          </a:p>
        </p:txBody>
      </p:sp>
      <p:sp>
        <p:nvSpPr>
          <p:cNvPr id="6" name="Title 5">
            <a:extLst>
              <a:ext uri="{FF2B5EF4-FFF2-40B4-BE49-F238E27FC236}">
                <a16:creationId xmlns:a16="http://schemas.microsoft.com/office/drawing/2014/main" id="{90FF21BC-7671-82E4-A9C3-01EA0736B17B}"/>
              </a:ext>
            </a:extLst>
          </p:cNvPr>
          <p:cNvSpPr>
            <a:spLocks noGrp="1"/>
          </p:cNvSpPr>
          <p:nvPr>
            <p:ph type="title"/>
          </p:nvPr>
        </p:nvSpPr>
        <p:spPr>
          <a:xfrm>
            <a:off x="1252285" y="3639312"/>
            <a:ext cx="9765792" cy="612648"/>
          </a:xfrm>
        </p:spPr>
        <p:txBody>
          <a:bodyPr>
            <a:noAutofit/>
          </a:bodyPr>
          <a:lstStyle/>
          <a:p>
            <a:pPr algn="just"/>
            <a:br>
              <a:rPr lang="en-IN" sz="2000" b="1" i="0" u="none" strike="noStrike" cap="none" dirty="0">
                <a:solidFill>
                  <a:srgbClr val="FF0000"/>
                </a:solidFill>
                <a:latin typeface="Times New Roman" panose="02020603050405020304" pitchFamily="18" charset="0"/>
                <a:ea typeface="Calibri"/>
                <a:cs typeface="Times New Roman" panose="02020603050405020304" pitchFamily="18" charset="0"/>
                <a:sym typeface="Calibri"/>
              </a:rPr>
            </a:br>
            <a:r>
              <a:rPr lang="en-US" sz="2000" b="1" dirty="0">
                <a:solidFill>
                  <a:srgbClr val="FF0000"/>
                </a:solidFill>
                <a:latin typeface="Times New Roman" panose="02020603050405020304" pitchFamily="18" charset="0"/>
                <a:cs typeface="Times New Roman" panose="02020603050405020304" pitchFamily="18" charset="0"/>
              </a:rPr>
              <a:t>EXPLORATORY DATA ANALYSIS OF TOP ENGINEERING COLLEGES IN INDIA</a:t>
            </a:r>
          </a:p>
        </p:txBody>
      </p:sp>
    </p:spTree>
    <p:extLst>
      <p:ext uri="{BB962C8B-B14F-4D97-AF65-F5344CB8AC3E}">
        <p14:creationId xmlns:p14="http://schemas.microsoft.com/office/powerpoint/2010/main" val="741305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DBB62D-6CD7-1B31-3331-28D92FC461F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371" t="27975" r="24834" b="38226"/>
          <a:stretch/>
        </p:blipFill>
        <p:spPr>
          <a:xfrm>
            <a:off x="307258" y="353961"/>
            <a:ext cx="11304638" cy="5043949"/>
          </a:xfrm>
        </p:spPr>
      </p:pic>
      <p:sp>
        <p:nvSpPr>
          <p:cNvPr id="6" name="TextBox 5">
            <a:extLst>
              <a:ext uri="{FF2B5EF4-FFF2-40B4-BE49-F238E27FC236}">
                <a16:creationId xmlns:a16="http://schemas.microsoft.com/office/drawing/2014/main" id="{5D0020FA-FDD6-7198-3ABA-A913504EB111}"/>
              </a:ext>
            </a:extLst>
          </p:cNvPr>
          <p:cNvSpPr txBox="1"/>
          <p:nvPr/>
        </p:nvSpPr>
        <p:spPr>
          <a:xfrm>
            <a:off x="671052" y="5397910"/>
            <a:ext cx="11039168" cy="646331"/>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Insight:</a:t>
            </a:r>
            <a:r>
              <a:rPr lang="en-US" dirty="0">
                <a:latin typeface="Times New Roman" panose="02020603050405020304" pitchFamily="18" charset="0"/>
                <a:cs typeface="Times New Roman" panose="02020603050405020304" pitchFamily="18" charset="0"/>
              </a:rPr>
              <a:t> IIT Hyderabad offers the most comprehensive and highly-rated courses, but at a higher cost. IIT Kharagpur and IIT Delhi provide a good balance of quality and affordability.</a:t>
            </a:r>
          </a:p>
        </p:txBody>
      </p:sp>
      <p:pic>
        <p:nvPicPr>
          <p:cNvPr id="7" name="Picture 6">
            <a:extLst>
              <a:ext uri="{FF2B5EF4-FFF2-40B4-BE49-F238E27FC236}">
                <a16:creationId xmlns:a16="http://schemas.microsoft.com/office/drawing/2014/main" id="{91871F88-17E8-F34E-0342-E8B3B7B5F5BF}"/>
              </a:ext>
            </a:extLst>
          </p:cNvPr>
          <p:cNvPicPr>
            <a:picLocks noChangeAspect="1"/>
          </p:cNvPicPr>
          <p:nvPr/>
        </p:nvPicPr>
        <p:blipFill>
          <a:blip r:embed="rId3"/>
          <a:srcRect l="37005" t="19341" r="22678" b="66447"/>
          <a:stretch/>
        </p:blipFill>
        <p:spPr>
          <a:xfrm>
            <a:off x="9468465" y="6251270"/>
            <a:ext cx="2723535" cy="606729"/>
          </a:xfrm>
          <a:prstGeom prst="rect">
            <a:avLst/>
          </a:prstGeom>
        </p:spPr>
      </p:pic>
    </p:spTree>
    <p:extLst>
      <p:ext uri="{BB962C8B-B14F-4D97-AF65-F5344CB8AC3E}">
        <p14:creationId xmlns:p14="http://schemas.microsoft.com/office/powerpoint/2010/main" val="378436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AE27-4DF1-FA11-302B-26B2F806A178}"/>
              </a:ext>
            </a:extLst>
          </p:cNvPr>
          <p:cNvSpPr>
            <a:spLocks noGrp="1"/>
          </p:cNvSpPr>
          <p:nvPr>
            <p:ph type="title"/>
          </p:nvPr>
        </p:nvSpPr>
        <p:spPr>
          <a:xfrm>
            <a:off x="543232" y="315964"/>
            <a:ext cx="10515600" cy="844242"/>
          </a:xfrm>
        </p:spPr>
        <p:txBody>
          <a:bodyPr>
            <a:normAutofit/>
          </a:bodyPr>
          <a:lstStyle/>
          <a:p>
            <a:r>
              <a:rPr lang="en-US" sz="2400" b="1" dirty="0">
                <a:solidFill>
                  <a:srgbClr val="FF0000"/>
                </a:solidFill>
                <a:latin typeface="Times New Roman" panose="02020603050405020304" pitchFamily="18" charset="0"/>
                <a:cs typeface="Times New Roman" panose="02020603050405020304" pitchFamily="18" charset="0"/>
              </a:rPr>
              <a:t>Comparison of </a:t>
            </a:r>
            <a:r>
              <a:rPr lang="en-US" sz="2400" b="1" dirty="0" err="1">
                <a:solidFill>
                  <a:srgbClr val="FF0000"/>
                </a:solidFill>
                <a:latin typeface="Times New Roman" panose="02020603050405020304" pitchFamily="18" charset="0"/>
                <a:cs typeface="Times New Roman" panose="02020603050405020304" pitchFamily="18" charset="0"/>
              </a:rPr>
              <a:t>M.Tech</a:t>
            </a:r>
            <a:r>
              <a:rPr lang="en-US" sz="2400" b="1" dirty="0">
                <a:solidFill>
                  <a:srgbClr val="FF0000"/>
                </a:solidFill>
                <a:latin typeface="Times New Roman" panose="02020603050405020304" pitchFamily="18" charset="0"/>
                <a:cs typeface="Times New Roman" panose="02020603050405020304" pitchFamily="18" charset="0"/>
              </a:rPr>
              <a:t> and B.Tech fees for Top 10 colleges</a:t>
            </a:r>
          </a:p>
        </p:txBody>
      </p:sp>
      <p:pic>
        <p:nvPicPr>
          <p:cNvPr id="7" name="Picture 6">
            <a:extLst>
              <a:ext uri="{FF2B5EF4-FFF2-40B4-BE49-F238E27FC236}">
                <a16:creationId xmlns:a16="http://schemas.microsoft.com/office/drawing/2014/main" id="{E05BFCAC-EA82-74B9-C722-3D1A6194A38E}"/>
              </a:ext>
            </a:extLst>
          </p:cNvPr>
          <p:cNvPicPr>
            <a:picLocks noChangeAspect="1"/>
          </p:cNvPicPr>
          <p:nvPr/>
        </p:nvPicPr>
        <p:blipFill>
          <a:blip r:embed="rId2"/>
          <a:srcRect l="37005" t="19341" r="22678" b="66447"/>
          <a:stretch/>
        </p:blipFill>
        <p:spPr>
          <a:xfrm>
            <a:off x="9468465" y="6251270"/>
            <a:ext cx="2723535" cy="606729"/>
          </a:xfrm>
          <a:prstGeom prst="rect">
            <a:avLst/>
          </a:prstGeom>
        </p:spPr>
      </p:pic>
      <p:pic>
        <p:nvPicPr>
          <p:cNvPr id="11" name="Picture 10">
            <a:extLst>
              <a:ext uri="{FF2B5EF4-FFF2-40B4-BE49-F238E27FC236}">
                <a16:creationId xmlns:a16="http://schemas.microsoft.com/office/drawing/2014/main" id="{8D184617-FC27-4F56-CA63-63CCCD78C424}"/>
              </a:ext>
            </a:extLst>
          </p:cNvPr>
          <p:cNvPicPr>
            <a:picLocks noChangeAspect="1"/>
          </p:cNvPicPr>
          <p:nvPr/>
        </p:nvPicPr>
        <p:blipFill>
          <a:blip r:embed="rId3">
            <a:extLst>
              <a:ext uri="{28A0092B-C50C-407E-A947-70E740481C1C}">
                <a14:useLocalDpi xmlns:a14="http://schemas.microsoft.com/office/drawing/2010/main" val="0"/>
              </a:ext>
            </a:extLst>
          </a:blip>
          <a:srcRect l="5161" t="19958" r="35565" b="11111"/>
          <a:stretch/>
        </p:blipFill>
        <p:spPr>
          <a:xfrm>
            <a:off x="137653" y="1229032"/>
            <a:ext cx="8672050" cy="5628967"/>
          </a:xfrm>
          <a:prstGeom prst="rect">
            <a:avLst/>
          </a:prstGeom>
        </p:spPr>
      </p:pic>
      <p:sp>
        <p:nvSpPr>
          <p:cNvPr id="12" name="TextBox 11">
            <a:extLst>
              <a:ext uri="{FF2B5EF4-FFF2-40B4-BE49-F238E27FC236}">
                <a16:creationId xmlns:a16="http://schemas.microsoft.com/office/drawing/2014/main" id="{1E6B37D6-F4ED-DB0A-804B-BB49AAB7382B}"/>
              </a:ext>
            </a:extLst>
          </p:cNvPr>
          <p:cNvSpPr txBox="1"/>
          <p:nvPr/>
        </p:nvSpPr>
        <p:spPr>
          <a:xfrm>
            <a:off x="8888361" y="1966450"/>
            <a:ext cx="2890684" cy="1200329"/>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Insight: </a:t>
            </a:r>
            <a:r>
              <a:rPr lang="en-US" dirty="0">
                <a:latin typeface="Times New Roman" panose="02020603050405020304" pitchFamily="18" charset="0"/>
                <a:cs typeface="Times New Roman" panose="02020603050405020304" pitchFamily="18" charset="0"/>
              </a:rPr>
              <a:t>B.Tech Fees are Significantly Higher than </a:t>
            </a:r>
            <a:r>
              <a:rPr lang="en-US" dirty="0" err="1">
                <a:latin typeface="Times New Roman" panose="02020603050405020304" pitchFamily="18" charset="0"/>
                <a:cs typeface="Times New Roman" panose="02020603050405020304" pitchFamily="18" charset="0"/>
              </a:rPr>
              <a:t>M.Tech</a:t>
            </a:r>
            <a:r>
              <a:rPr lang="en-US" dirty="0">
                <a:latin typeface="Times New Roman" panose="02020603050405020304" pitchFamily="18" charset="0"/>
                <a:cs typeface="Times New Roman" panose="02020603050405020304" pitchFamily="18" charset="0"/>
              </a:rPr>
              <a:t> Fees for Top-Ranked Engineering colleges.</a:t>
            </a:r>
            <a:endParaRPr lang="en-US" dirty="0"/>
          </a:p>
        </p:txBody>
      </p:sp>
    </p:spTree>
    <p:extLst>
      <p:ext uri="{BB962C8B-B14F-4D97-AF65-F5344CB8AC3E}">
        <p14:creationId xmlns:p14="http://schemas.microsoft.com/office/powerpoint/2010/main" val="2441063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5420A-A0C0-90A0-A5A7-38B778E5A8B3}"/>
              </a:ext>
            </a:extLst>
          </p:cNvPr>
          <p:cNvSpPr>
            <a:spLocks noGrp="1"/>
          </p:cNvSpPr>
          <p:nvPr>
            <p:ph type="title"/>
          </p:nvPr>
        </p:nvSpPr>
        <p:spPr>
          <a:xfrm>
            <a:off x="602226" y="453616"/>
            <a:ext cx="10515600" cy="883572"/>
          </a:xfrm>
        </p:spPr>
        <p:txBody>
          <a:bodyPr>
            <a:normAutofit/>
          </a:bodyPr>
          <a:lstStyle/>
          <a:p>
            <a:r>
              <a:rPr lang="en-US" sz="2400" b="1" dirty="0">
                <a:solidFill>
                  <a:srgbClr val="FF0000"/>
                </a:solidFill>
                <a:latin typeface="Times New Roman" panose="02020603050405020304" pitchFamily="18" charset="0"/>
                <a:cs typeface="Times New Roman" panose="02020603050405020304" pitchFamily="18" charset="0"/>
              </a:rPr>
              <a:t>Distribution of B.Tech fees among Top 10 Ranked Colleges</a:t>
            </a:r>
          </a:p>
        </p:txBody>
      </p:sp>
      <p:sp>
        <p:nvSpPr>
          <p:cNvPr id="6" name="TextBox 5">
            <a:extLst>
              <a:ext uri="{FF2B5EF4-FFF2-40B4-BE49-F238E27FC236}">
                <a16:creationId xmlns:a16="http://schemas.microsoft.com/office/drawing/2014/main" id="{9BBE0D5B-5639-DE53-8A92-99C64AE7B02E}"/>
              </a:ext>
            </a:extLst>
          </p:cNvPr>
          <p:cNvSpPr txBox="1"/>
          <p:nvPr/>
        </p:nvSpPr>
        <p:spPr>
          <a:xfrm>
            <a:off x="8377084" y="2501567"/>
            <a:ext cx="3097161" cy="2585323"/>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Insight: </a:t>
            </a: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Most of the colleges have their B.Tech fees clustered around ₹2,22,000, suggesting a standardized fee structure among the majority of top-ranked colleges.</a:t>
            </a:r>
            <a:r>
              <a:rPr lang="en-US" dirty="0">
                <a:latin typeface="Times New Roman" panose="02020603050405020304" pitchFamily="18" charset="0"/>
                <a:cs typeface="Times New Roman" panose="02020603050405020304" pitchFamily="18" charset="0"/>
              </a:rPr>
              <a:t> The graph shows a uniform fee structure for a majority of colleges.</a:t>
            </a:r>
            <a:endPar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237EC87-5810-B142-DFB1-A2D647A7A5E2}"/>
              </a:ext>
            </a:extLst>
          </p:cNvPr>
          <p:cNvPicPr>
            <a:picLocks noChangeAspect="1"/>
          </p:cNvPicPr>
          <p:nvPr/>
        </p:nvPicPr>
        <p:blipFill>
          <a:blip r:embed="rId2"/>
          <a:srcRect l="37005" t="19341" r="22678" b="66447"/>
          <a:stretch/>
        </p:blipFill>
        <p:spPr>
          <a:xfrm>
            <a:off x="9468465" y="6251270"/>
            <a:ext cx="2723535" cy="606729"/>
          </a:xfrm>
          <a:prstGeom prst="rect">
            <a:avLst/>
          </a:prstGeom>
        </p:spPr>
      </p:pic>
      <p:pic>
        <p:nvPicPr>
          <p:cNvPr id="12" name="Content Placeholder 11">
            <a:extLst>
              <a:ext uri="{FF2B5EF4-FFF2-40B4-BE49-F238E27FC236}">
                <a16:creationId xmlns:a16="http://schemas.microsoft.com/office/drawing/2014/main" id="{677625AB-E4D1-580C-60EA-01B0C3AD345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4498" t="34222" r="30553" b="13385"/>
          <a:stretch/>
        </p:blipFill>
        <p:spPr>
          <a:xfrm>
            <a:off x="602226" y="1386067"/>
            <a:ext cx="7774858" cy="4601777"/>
          </a:xfrm>
        </p:spPr>
      </p:pic>
    </p:spTree>
    <p:extLst>
      <p:ext uri="{BB962C8B-B14F-4D97-AF65-F5344CB8AC3E}">
        <p14:creationId xmlns:p14="http://schemas.microsoft.com/office/powerpoint/2010/main" val="2046780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B1FCC-250B-9E74-1CCF-E2EBDF625D8E}"/>
              </a:ext>
            </a:extLst>
          </p:cNvPr>
          <p:cNvSpPr>
            <a:spLocks noGrp="1"/>
          </p:cNvSpPr>
          <p:nvPr>
            <p:ph type="title"/>
          </p:nvPr>
        </p:nvSpPr>
        <p:spPr>
          <a:xfrm>
            <a:off x="314632" y="168015"/>
            <a:ext cx="10515600" cy="873740"/>
          </a:xfrm>
        </p:spPr>
        <p:txBody>
          <a:bodyPr>
            <a:normAutofit/>
          </a:bodyPr>
          <a:lstStyle/>
          <a:p>
            <a:r>
              <a:rPr lang="en-US" sz="2400" b="1" dirty="0">
                <a:solidFill>
                  <a:srgbClr val="FF0000"/>
                </a:solidFill>
                <a:latin typeface="Times New Roman" panose="02020603050405020304" pitchFamily="18" charset="0"/>
                <a:cs typeface="Times New Roman" panose="02020603050405020304" pitchFamily="18" charset="0"/>
              </a:rPr>
              <a:t>Highest and Lowest fees for </a:t>
            </a:r>
            <a:r>
              <a:rPr lang="en-US" sz="2400" b="1" dirty="0" err="1">
                <a:solidFill>
                  <a:srgbClr val="FF0000"/>
                </a:solidFill>
                <a:latin typeface="Times New Roman" panose="02020603050405020304" pitchFamily="18" charset="0"/>
                <a:cs typeface="Times New Roman" panose="02020603050405020304" pitchFamily="18" charset="0"/>
              </a:rPr>
              <a:t>B.Tech</a:t>
            </a:r>
            <a:r>
              <a:rPr lang="en-US" sz="2400" b="1" dirty="0">
                <a:solidFill>
                  <a:srgbClr val="FF0000"/>
                </a:solidFill>
                <a:latin typeface="Times New Roman" panose="02020603050405020304" pitchFamily="18" charset="0"/>
                <a:cs typeface="Times New Roman" panose="02020603050405020304" pitchFamily="18" charset="0"/>
              </a:rPr>
              <a:t> Programs</a:t>
            </a:r>
          </a:p>
        </p:txBody>
      </p:sp>
      <p:sp>
        <p:nvSpPr>
          <p:cNvPr id="6" name="TextBox 5">
            <a:extLst>
              <a:ext uri="{FF2B5EF4-FFF2-40B4-BE49-F238E27FC236}">
                <a16:creationId xmlns:a16="http://schemas.microsoft.com/office/drawing/2014/main" id="{EA241121-129E-9EAB-C996-10CF7DB02393}"/>
              </a:ext>
            </a:extLst>
          </p:cNvPr>
          <p:cNvSpPr txBox="1"/>
          <p:nvPr/>
        </p:nvSpPr>
        <p:spPr>
          <a:xfrm>
            <a:off x="914401" y="5606784"/>
            <a:ext cx="10402528" cy="646331"/>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Insight: </a:t>
            </a:r>
            <a:r>
              <a:rPr lang="en-US" dirty="0">
                <a:latin typeface="Times New Roman" panose="02020603050405020304" pitchFamily="18" charset="0"/>
                <a:cs typeface="Times New Roman" panose="02020603050405020304" pitchFamily="18" charset="0"/>
              </a:rPr>
              <a:t>This highlights a significant fee disparity across top-ranked colleges, likely influenced by factors like private vs. government funding and institutional reputation.</a:t>
            </a:r>
          </a:p>
        </p:txBody>
      </p:sp>
      <p:pic>
        <p:nvPicPr>
          <p:cNvPr id="7" name="Picture 6">
            <a:extLst>
              <a:ext uri="{FF2B5EF4-FFF2-40B4-BE49-F238E27FC236}">
                <a16:creationId xmlns:a16="http://schemas.microsoft.com/office/drawing/2014/main" id="{5FD67F77-3337-7DFA-74D4-151F91593F13}"/>
              </a:ext>
            </a:extLst>
          </p:cNvPr>
          <p:cNvPicPr>
            <a:picLocks noChangeAspect="1"/>
          </p:cNvPicPr>
          <p:nvPr/>
        </p:nvPicPr>
        <p:blipFill>
          <a:blip r:embed="rId2"/>
          <a:srcRect l="37005" t="19341" r="22678" b="66447"/>
          <a:stretch/>
        </p:blipFill>
        <p:spPr>
          <a:xfrm>
            <a:off x="9468465" y="6251270"/>
            <a:ext cx="2723535" cy="606729"/>
          </a:xfrm>
          <a:prstGeom prst="rect">
            <a:avLst/>
          </a:prstGeom>
        </p:spPr>
      </p:pic>
      <p:sp>
        <p:nvSpPr>
          <p:cNvPr id="10" name="Content Placeholder 9">
            <a:extLst>
              <a:ext uri="{FF2B5EF4-FFF2-40B4-BE49-F238E27FC236}">
                <a16:creationId xmlns:a16="http://schemas.microsoft.com/office/drawing/2014/main" id="{CBA0E172-F9AC-7B6C-4DC5-FE1296B3A094}"/>
              </a:ext>
            </a:extLst>
          </p:cNvPr>
          <p:cNvSpPr>
            <a:spLocks noGrp="1"/>
          </p:cNvSpPr>
          <p:nvPr>
            <p:ph idx="1"/>
          </p:nvPr>
        </p:nvSpPr>
        <p:spPr/>
        <p:txBody>
          <a:bodyPr/>
          <a:lstStyle/>
          <a:p>
            <a:endParaRPr lang="en-IN" dirty="0"/>
          </a:p>
        </p:txBody>
      </p:sp>
      <p:pic>
        <p:nvPicPr>
          <p:cNvPr id="13" name="Picture 12">
            <a:extLst>
              <a:ext uri="{FF2B5EF4-FFF2-40B4-BE49-F238E27FC236}">
                <a16:creationId xmlns:a16="http://schemas.microsoft.com/office/drawing/2014/main" id="{458B2510-B8D4-0BE2-4CA1-2DD9FFB4D9FA}"/>
              </a:ext>
            </a:extLst>
          </p:cNvPr>
          <p:cNvPicPr>
            <a:picLocks noChangeAspect="1"/>
          </p:cNvPicPr>
          <p:nvPr/>
        </p:nvPicPr>
        <p:blipFill>
          <a:blip r:embed="rId3"/>
          <a:stretch>
            <a:fillRect/>
          </a:stretch>
        </p:blipFill>
        <p:spPr>
          <a:xfrm>
            <a:off x="314632" y="1197864"/>
            <a:ext cx="11362256" cy="4224528"/>
          </a:xfrm>
          <a:prstGeom prst="rect">
            <a:avLst/>
          </a:prstGeom>
        </p:spPr>
      </p:pic>
    </p:spTree>
    <p:extLst>
      <p:ext uri="{BB962C8B-B14F-4D97-AF65-F5344CB8AC3E}">
        <p14:creationId xmlns:p14="http://schemas.microsoft.com/office/powerpoint/2010/main" val="2307478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486FD-7C12-9FB5-CC90-0C24349FD1F1}"/>
              </a:ext>
            </a:extLst>
          </p:cNvPr>
          <p:cNvSpPr>
            <a:spLocks noGrp="1"/>
          </p:cNvSpPr>
          <p:nvPr>
            <p:ph type="title"/>
          </p:nvPr>
        </p:nvSpPr>
        <p:spPr>
          <a:xfrm>
            <a:off x="344129" y="196645"/>
            <a:ext cx="11009671" cy="884903"/>
          </a:xfrm>
        </p:spPr>
        <p:txBody>
          <a:bodyPr>
            <a:normAutofit/>
          </a:bodyPr>
          <a:lstStyle/>
          <a:p>
            <a:r>
              <a:rPr lang="en-US" sz="2400" b="1" dirty="0">
                <a:solidFill>
                  <a:srgbClr val="FF0000"/>
                </a:solidFill>
                <a:latin typeface="Times New Roman" panose="02020603050405020304" pitchFamily="18" charset="0"/>
                <a:cs typeface="Times New Roman" panose="02020603050405020304" pitchFamily="18" charset="0"/>
              </a:rPr>
              <a:t>MULTIVARIATE ANALYSIS</a:t>
            </a:r>
          </a:p>
        </p:txBody>
      </p:sp>
      <p:pic>
        <p:nvPicPr>
          <p:cNvPr id="4" name="Content Placeholder 3">
            <a:extLst>
              <a:ext uri="{FF2B5EF4-FFF2-40B4-BE49-F238E27FC236}">
                <a16:creationId xmlns:a16="http://schemas.microsoft.com/office/drawing/2014/main" id="{1BAB1A7B-917C-383D-5380-57329DDCC29F}"/>
              </a:ext>
            </a:extLst>
          </p:cNvPr>
          <p:cNvPicPr>
            <a:picLocks noGrp="1" noChangeAspect="1"/>
          </p:cNvPicPr>
          <p:nvPr>
            <p:ph idx="1"/>
          </p:nvPr>
        </p:nvPicPr>
        <p:blipFill>
          <a:blip r:embed="rId2"/>
          <a:srcRect l="3956" t="22711" r="53022" b="12674"/>
          <a:stretch/>
        </p:blipFill>
        <p:spPr>
          <a:xfrm>
            <a:off x="344130" y="1011326"/>
            <a:ext cx="6626942" cy="5364893"/>
          </a:xfrm>
          <a:prstGeom prst="rect">
            <a:avLst/>
          </a:prstGeom>
        </p:spPr>
      </p:pic>
      <p:pic>
        <p:nvPicPr>
          <p:cNvPr id="5" name="Picture 4">
            <a:extLst>
              <a:ext uri="{FF2B5EF4-FFF2-40B4-BE49-F238E27FC236}">
                <a16:creationId xmlns:a16="http://schemas.microsoft.com/office/drawing/2014/main" id="{FA37CF3A-7F30-D36F-B58C-2B891A2A4165}"/>
              </a:ext>
            </a:extLst>
          </p:cNvPr>
          <p:cNvPicPr>
            <a:picLocks noChangeAspect="1"/>
          </p:cNvPicPr>
          <p:nvPr/>
        </p:nvPicPr>
        <p:blipFill>
          <a:blip r:embed="rId3"/>
          <a:srcRect l="37005" t="19341" r="22678" b="66447"/>
          <a:stretch/>
        </p:blipFill>
        <p:spPr>
          <a:xfrm>
            <a:off x="9468465" y="6251270"/>
            <a:ext cx="2723535" cy="606729"/>
          </a:xfrm>
          <a:prstGeom prst="rect">
            <a:avLst/>
          </a:prstGeom>
        </p:spPr>
      </p:pic>
      <p:sp>
        <p:nvSpPr>
          <p:cNvPr id="9" name="TextBox 8">
            <a:extLst>
              <a:ext uri="{FF2B5EF4-FFF2-40B4-BE49-F238E27FC236}">
                <a16:creationId xmlns:a16="http://schemas.microsoft.com/office/drawing/2014/main" id="{9B845F90-4CA0-1866-9CF2-B46A441D30BD}"/>
              </a:ext>
            </a:extLst>
          </p:cNvPr>
          <p:cNvSpPr txBox="1"/>
          <p:nvPr/>
        </p:nvSpPr>
        <p:spPr>
          <a:xfrm>
            <a:off x="7285703" y="1628508"/>
            <a:ext cx="4068097" cy="2308324"/>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NIRF Ranking and B.Tech Fee are not strongly correlated.</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This means that a higher NIRF ranking does not necessarily correspond to higher B.Tech fees, and vice versa. Other factors likely influence the fee structure of these top-ranked colleges.</a:t>
            </a:r>
          </a:p>
          <a:p>
            <a:endParaRPr lang="en-US" dirty="0"/>
          </a:p>
        </p:txBody>
      </p:sp>
    </p:spTree>
    <p:extLst>
      <p:ext uri="{BB962C8B-B14F-4D97-AF65-F5344CB8AC3E}">
        <p14:creationId xmlns:p14="http://schemas.microsoft.com/office/powerpoint/2010/main" val="132599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A5F5-2331-0F2C-562A-55C3C5DF2CDA}"/>
              </a:ext>
            </a:extLst>
          </p:cNvPr>
          <p:cNvSpPr>
            <a:spLocks noGrp="1"/>
          </p:cNvSpPr>
          <p:nvPr>
            <p:ph type="title"/>
          </p:nvPr>
        </p:nvSpPr>
        <p:spPr>
          <a:xfrm>
            <a:off x="838200" y="365126"/>
            <a:ext cx="10515600" cy="854074"/>
          </a:xfrm>
        </p:spPr>
        <p:txBody>
          <a:bodyPr>
            <a:normAutofit/>
          </a:bodyPr>
          <a:lstStyle/>
          <a:p>
            <a:r>
              <a:rPr lang="en-US" sz="2400" b="1" dirty="0">
                <a:solidFill>
                  <a:srgbClr val="FF0000"/>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7694B02E-BF56-AEC9-6FB9-67F4EB0FA6EB}"/>
              </a:ext>
            </a:extLst>
          </p:cNvPr>
          <p:cNvSpPr>
            <a:spLocks noGrp="1"/>
          </p:cNvSpPr>
          <p:nvPr>
            <p:ph idx="1"/>
          </p:nvPr>
        </p:nvSpPr>
        <p:spPr>
          <a:xfrm>
            <a:off x="946355" y="1297859"/>
            <a:ext cx="10515600" cy="4682459"/>
          </a:xfrm>
        </p:spPr>
        <p:txBody>
          <a:bodyPr>
            <a:norm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The analysis of engineering colleges' data, facilitated by operations like web scraping and data cleaning, provided valuable insights into the educational landscape. The subsequent data cleaning process ensured the dataset's accuracy, consistency, and usability by addressing issues such as missing values, duplicates, and formatting. These steps laid a strong foundation for meaningful analysis, uncovering patterns in student preferences, geographical trends, and institutional popularity. The results not only highlight the demand dynamics among engineering institutions but also serve as a resource for stakeholders to enhance decision-making in areas like marketing, admissions, and academic offerings.</a:t>
            </a:r>
          </a:p>
        </p:txBody>
      </p:sp>
      <p:pic>
        <p:nvPicPr>
          <p:cNvPr id="4" name="Picture 3">
            <a:extLst>
              <a:ext uri="{FF2B5EF4-FFF2-40B4-BE49-F238E27FC236}">
                <a16:creationId xmlns:a16="http://schemas.microsoft.com/office/drawing/2014/main" id="{2E75C462-6D0F-91B4-581E-C0F8EB4AFA37}"/>
              </a:ext>
            </a:extLst>
          </p:cNvPr>
          <p:cNvPicPr>
            <a:picLocks noChangeAspect="1"/>
          </p:cNvPicPr>
          <p:nvPr/>
        </p:nvPicPr>
        <p:blipFill>
          <a:blip r:embed="rId2"/>
          <a:srcRect l="37005" t="19341" r="22678" b="66447"/>
          <a:stretch/>
        </p:blipFill>
        <p:spPr>
          <a:xfrm>
            <a:off x="9468465" y="6251270"/>
            <a:ext cx="2723535" cy="606729"/>
          </a:xfrm>
          <a:prstGeom prst="rect">
            <a:avLst/>
          </a:prstGeom>
        </p:spPr>
      </p:pic>
    </p:spTree>
    <p:extLst>
      <p:ext uri="{BB962C8B-B14F-4D97-AF65-F5344CB8AC3E}">
        <p14:creationId xmlns:p14="http://schemas.microsoft.com/office/powerpoint/2010/main" val="2995907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0C12D2-91C9-0FA2-ECF0-A8285E56DDC3}"/>
              </a:ext>
            </a:extLst>
          </p:cNvPr>
          <p:cNvPicPr>
            <a:picLocks noChangeAspect="1"/>
          </p:cNvPicPr>
          <p:nvPr/>
        </p:nvPicPr>
        <p:blipFill>
          <a:blip r:embed="rId2">
            <a:extLst>
              <a:ext uri="{28A0092B-C50C-407E-A947-70E740481C1C}">
                <a14:useLocalDpi xmlns:a14="http://schemas.microsoft.com/office/drawing/2010/main" val="0"/>
              </a:ext>
            </a:extLst>
          </a:blip>
          <a:srcRect b="23735"/>
          <a:stretch/>
        </p:blipFill>
        <p:spPr>
          <a:xfrm>
            <a:off x="3165988" y="383459"/>
            <a:ext cx="5292827" cy="3883741"/>
          </a:xfrm>
          <a:prstGeom prst="rect">
            <a:avLst/>
          </a:prstGeom>
        </p:spPr>
      </p:pic>
      <p:sp>
        <p:nvSpPr>
          <p:cNvPr id="7" name="TextBox 6">
            <a:extLst>
              <a:ext uri="{FF2B5EF4-FFF2-40B4-BE49-F238E27FC236}">
                <a16:creationId xmlns:a16="http://schemas.microsoft.com/office/drawing/2014/main" id="{17D2B90C-52E2-0211-3C1B-E22C318F7F99}"/>
              </a:ext>
            </a:extLst>
          </p:cNvPr>
          <p:cNvSpPr txBox="1"/>
          <p:nvPr/>
        </p:nvSpPr>
        <p:spPr>
          <a:xfrm>
            <a:off x="5230761" y="5240594"/>
            <a:ext cx="2172930" cy="461665"/>
          </a:xfrm>
          <a:prstGeom prst="rect">
            <a:avLst/>
          </a:prstGeom>
          <a:noFill/>
        </p:spPr>
        <p:txBody>
          <a:bodyPr wrap="square" rtlCol="0">
            <a:spAutoFit/>
          </a:bodyPr>
          <a:lstStyle/>
          <a:p>
            <a:r>
              <a:rPr lang="en-US" sz="2400" dirty="0">
                <a:latin typeface="Cooper Black" panose="0208090404030B020404" pitchFamily="18" charset="0"/>
                <a:cs typeface="Times New Roman" panose="02020603050405020304" pitchFamily="18" charset="0"/>
              </a:rPr>
              <a:t>Thank You</a:t>
            </a:r>
          </a:p>
        </p:txBody>
      </p:sp>
      <p:pic>
        <p:nvPicPr>
          <p:cNvPr id="8" name="Picture 7">
            <a:extLst>
              <a:ext uri="{FF2B5EF4-FFF2-40B4-BE49-F238E27FC236}">
                <a16:creationId xmlns:a16="http://schemas.microsoft.com/office/drawing/2014/main" id="{69023236-67A3-84FF-2B3B-80A9CEB397CF}"/>
              </a:ext>
            </a:extLst>
          </p:cNvPr>
          <p:cNvPicPr>
            <a:picLocks noChangeAspect="1"/>
          </p:cNvPicPr>
          <p:nvPr/>
        </p:nvPicPr>
        <p:blipFill>
          <a:blip r:embed="rId3"/>
          <a:srcRect l="37005" t="19341" r="22678" b="66447"/>
          <a:stretch/>
        </p:blipFill>
        <p:spPr>
          <a:xfrm>
            <a:off x="9468465" y="6251270"/>
            <a:ext cx="2723535" cy="606729"/>
          </a:xfrm>
          <a:prstGeom prst="rect">
            <a:avLst/>
          </a:prstGeom>
        </p:spPr>
      </p:pic>
    </p:spTree>
    <p:extLst>
      <p:ext uri="{BB962C8B-B14F-4D97-AF65-F5344CB8AC3E}">
        <p14:creationId xmlns:p14="http://schemas.microsoft.com/office/powerpoint/2010/main" val="1780686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B6280-6DA0-3240-2834-4686C9417C1B}"/>
              </a:ext>
            </a:extLst>
          </p:cNvPr>
          <p:cNvSpPr>
            <a:spLocks noGrp="1"/>
          </p:cNvSpPr>
          <p:nvPr>
            <p:ph type="title"/>
          </p:nvPr>
        </p:nvSpPr>
        <p:spPr>
          <a:xfrm>
            <a:off x="223935" y="320254"/>
            <a:ext cx="10606297" cy="726256"/>
          </a:xfrm>
        </p:spPr>
        <p:txBody>
          <a:bodyPr>
            <a:normAutofit fontScale="90000"/>
          </a:bodyPr>
          <a:lstStyle/>
          <a:p>
            <a:r>
              <a:rPr lang="en-US" sz="2400" b="1" dirty="0">
                <a:solidFill>
                  <a:srgbClr val="FF0000"/>
                </a:solidFill>
                <a:latin typeface="Times New Roman" panose="02020603050405020304" pitchFamily="18" charset="0"/>
                <a:cs typeface="Times New Roman" panose="02020603050405020304" pitchFamily="18" charset="0"/>
              </a:rPr>
              <a:t>PROBLEM STATEMENT</a:t>
            </a:r>
            <a:br>
              <a:rPr lang="en-US" sz="2400" b="1" dirty="0">
                <a:solidFill>
                  <a:srgbClr val="FF0000"/>
                </a:solidFill>
                <a:latin typeface="Times New Roman" panose="02020603050405020304" pitchFamily="18" charset="0"/>
                <a:cs typeface="Times New Roman" panose="02020603050405020304" pitchFamily="18" charset="0"/>
              </a:rPr>
            </a:b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BCFCC28-4498-09E7-F262-810C9F3D16A6}"/>
              </a:ext>
            </a:extLst>
          </p:cNvPr>
          <p:cNvSpPr>
            <a:spLocks noGrp="1"/>
          </p:cNvSpPr>
          <p:nvPr>
            <p:ph idx="1"/>
          </p:nvPr>
        </p:nvSpPr>
        <p:spPr>
          <a:xfrm>
            <a:off x="5915232" y="2295799"/>
            <a:ext cx="5137354" cy="4351338"/>
          </a:xfrm>
        </p:spPr>
        <p:txBody>
          <a:bodyPr>
            <a:normAutofit/>
          </a:bodyPr>
          <a:lstStyle/>
          <a:p>
            <a:endParaRPr lang="en-US"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Determine how ratings influence student preferences and the number of brochures downloaded.</a:t>
            </a:r>
          </a:p>
          <a:p>
            <a:pPr algn="just">
              <a:lnSpc>
                <a:spcPct val="100000"/>
              </a:lnSpc>
            </a:pPr>
            <a:r>
              <a:rPr lang="en-US" sz="1800" dirty="0">
                <a:latin typeface="Times New Roman" panose="02020603050405020304" pitchFamily="18" charset="0"/>
                <a:cs typeface="Times New Roman" panose="02020603050405020304" pitchFamily="18" charset="0"/>
              </a:rPr>
              <a:t>Evaluate the variation in B.Tech fees among top-ranked colleges </a:t>
            </a:r>
          </a:p>
          <a:p>
            <a:pPr algn="just">
              <a:lnSpc>
                <a:spcPct val="100000"/>
              </a:lnSpc>
            </a:pPr>
            <a:r>
              <a:rPr lang="en-US" sz="1800" dirty="0">
                <a:latin typeface="Times New Roman" panose="02020603050405020304" pitchFamily="18" charset="0"/>
                <a:cs typeface="Times New Roman" panose="02020603050405020304" pitchFamily="18" charset="0"/>
              </a:rPr>
              <a:t>Compare </a:t>
            </a:r>
            <a:r>
              <a:rPr lang="en-US" sz="1800" dirty="0" err="1">
                <a:latin typeface="Times New Roman" panose="02020603050405020304" pitchFamily="18" charset="0"/>
                <a:cs typeface="Times New Roman" panose="02020603050405020304" pitchFamily="18" charset="0"/>
              </a:rPr>
              <a:t>M.Tech</a:t>
            </a:r>
            <a:r>
              <a:rPr lang="en-US" sz="1800" dirty="0">
                <a:latin typeface="Times New Roman" panose="02020603050405020304" pitchFamily="18" charset="0"/>
                <a:cs typeface="Times New Roman" panose="02020603050405020304" pitchFamily="18" charset="0"/>
              </a:rPr>
              <a:t> and B.Tech fees to assess differences in cost structure and accessibility.</a:t>
            </a:r>
          </a:p>
          <a:p>
            <a:pPr algn="just">
              <a:lnSpc>
                <a:spcPct val="100000"/>
              </a:lnSpc>
            </a:pPr>
            <a:r>
              <a:rPr lang="en-US" sz="1800" dirty="0">
                <a:latin typeface="Times New Roman" panose="02020603050405020304" pitchFamily="18" charset="0"/>
                <a:cs typeface="Times New Roman" panose="02020603050405020304" pitchFamily="18" charset="0"/>
              </a:rPr>
              <a:t>Identify the correlation between college rankings and factors such as fees, ratings, and student interest.</a:t>
            </a:r>
          </a:p>
        </p:txBody>
      </p:sp>
      <p:pic>
        <p:nvPicPr>
          <p:cNvPr id="4" name="Picture 3">
            <a:extLst>
              <a:ext uri="{FF2B5EF4-FFF2-40B4-BE49-F238E27FC236}">
                <a16:creationId xmlns:a16="http://schemas.microsoft.com/office/drawing/2014/main" id="{057DC806-1D5F-C872-24AF-3A356BD17ED9}"/>
              </a:ext>
            </a:extLst>
          </p:cNvPr>
          <p:cNvPicPr>
            <a:picLocks noChangeAspect="1"/>
          </p:cNvPicPr>
          <p:nvPr/>
        </p:nvPicPr>
        <p:blipFill>
          <a:blip r:embed="rId2">
            <a:extLst>
              <a:ext uri="{28A0092B-C50C-407E-A947-70E740481C1C}">
                <a14:useLocalDpi xmlns:a14="http://schemas.microsoft.com/office/drawing/2010/main" val="0"/>
              </a:ext>
            </a:extLst>
          </a:blip>
          <a:srcRect b="10411"/>
          <a:stretch/>
        </p:blipFill>
        <p:spPr>
          <a:xfrm>
            <a:off x="314631" y="1839319"/>
            <a:ext cx="5524399" cy="4698427"/>
          </a:xfrm>
          <a:prstGeom prst="rect">
            <a:avLst/>
          </a:prstGeom>
        </p:spPr>
      </p:pic>
      <p:sp>
        <p:nvSpPr>
          <p:cNvPr id="5" name="TextBox 4">
            <a:extLst>
              <a:ext uri="{FF2B5EF4-FFF2-40B4-BE49-F238E27FC236}">
                <a16:creationId xmlns:a16="http://schemas.microsoft.com/office/drawing/2014/main" id="{3882848D-07A8-22CE-0486-752943C665E3}"/>
              </a:ext>
            </a:extLst>
          </p:cNvPr>
          <p:cNvSpPr txBox="1"/>
          <p:nvPr/>
        </p:nvSpPr>
        <p:spPr>
          <a:xfrm>
            <a:off x="2913370" y="3663799"/>
            <a:ext cx="2330245" cy="707886"/>
          </a:xfrm>
          <a:prstGeom prst="rect">
            <a:avLst/>
          </a:prstGeom>
          <a:noFill/>
        </p:spPr>
        <p:txBody>
          <a:bodyPr wrap="square" rtlCol="0">
            <a:spAutoFit/>
          </a:bodyPr>
          <a:lstStyle/>
          <a:p>
            <a:r>
              <a:rPr lang="en-US" sz="2000" dirty="0">
                <a:solidFill>
                  <a:srgbClr val="C00000"/>
                </a:solidFill>
                <a:highlight>
                  <a:srgbClr val="C0C0C0"/>
                </a:highlight>
                <a:latin typeface="Times New Roman" panose="02020603050405020304" pitchFamily="18" charset="0"/>
                <a:cs typeface="Times New Roman" panose="02020603050405020304" pitchFamily="18" charset="0"/>
              </a:rPr>
              <a:t>Career 360 Website</a:t>
            </a:r>
          </a:p>
          <a:p>
            <a:endParaRPr lang="en-US" sz="2000" dirty="0">
              <a:solidFill>
                <a:srgbClr val="C00000"/>
              </a:solidFill>
              <a:highlight>
                <a:srgbClr val="C0C0C0"/>
              </a:highligh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FA26371-42AB-DEF2-A95A-1D280932F0E3}"/>
              </a:ext>
            </a:extLst>
          </p:cNvPr>
          <p:cNvPicPr>
            <a:picLocks noChangeAspect="1"/>
          </p:cNvPicPr>
          <p:nvPr/>
        </p:nvPicPr>
        <p:blipFill>
          <a:blip r:embed="rId3"/>
          <a:srcRect l="37005" t="19341" r="22678" b="66447"/>
          <a:stretch/>
        </p:blipFill>
        <p:spPr>
          <a:xfrm>
            <a:off x="9468465" y="6251270"/>
            <a:ext cx="2723535" cy="606729"/>
          </a:xfrm>
          <a:prstGeom prst="rect">
            <a:avLst/>
          </a:prstGeom>
        </p:spPr>
      </p:pic>
      <p:sp>
        <p:nvSpPr>
          <p:cNvPr id="8" name="Rectangle 2">
            <a:extLst>
              <a:ext uri="{FF2B5EF4-FFF2-40B4-BE49-F238E27FC236}">
                <a16:creationId xmlns:a16="http://schemas.microsoft.com/office/drawing/2014/main" id="{96C4904A-26EC-3BC7-349F-61419A522749}"/>
              </a:ext>
            </a:extLst>
          </p:cNvPr>
          <p:cNvSpPr>
            <a:spLocks noChangeArrowheads="1"/>
          </p:cNvSpPr>
          <p:nvPr/>
        </p:nvSpPr>
        <p:spPr bwMode="auto">
          <a:xfrm>
            <a:off x="152022" y="792187"/>
            <a:ext cx="11374016" cy="78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Indian higher education sector offers numerous top colleges. However, understanding factors like fees, course offerings, rankings, and student reviews is critical for making an informed decision about the best college for your academic and career goals."</a:t>
            </a:r>
          </a:p>
        </p:txBody>
      </p:sp>
    </p:spTree>
    <p:extLst>
      <p:ext uri="{BB962C8B-B14F-4D97-AF65-F5344CB8AC3E}">
        <p14:creationId xmlns:p14="http://schemas.microsoft.com/office/powerpoint/2010/main" val="4171019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C1640-D3D9-3A1F-6FD4-5F2AE2194679}"/>
              </a:ext>
            </a:extLst>
          </p:cNvPr>
          <p:cNvSpPr>
            <a:spLocks noGrp="1"/>
          </p:cNvSpPr>
          <p:nvPr>
            <p:ph type="title"/>
          </p:nvPr>
        </p:nvSpPr>
        <p:spPr>
          <a:xfrm>
            <a:off x="838200" y="561770"/>
            <a:ext cx="10515600" cy="795081"/>
          </a:xfrm>
        </p:spPr>
        <p:txBody>
          <a:bodyPr>
            <a:noAutofit/>
          </a:bodyPr>
          <a:lstStyle/>
          <a:p>
            <a:r>
              <a:rPr lang="en-US" sz="2400" b="1" dirty="0">
                <a:solidFill>
                  <a:srgbClr val="FF0000"/>
                </a:solidFill>
                <a:latin typeface="Times New Roman" panose="02020603050405020304" pitchFamily="18" charset="0"/>
                <a:cs typeface="Times New Roman" panose="02020603050405020304" pitchFamily="18" charset="0"/>
              </a:rPr>
              <a:t>INTRODUCTION</a:t>
            </a:r>
          </a:p>
        </p:txBody>
      </p:sp>
      <p:sp>
        <p:nvSpPr>
          <p:cNvPr id="8" name="Content Placeholder 7">
            <a:extLst>
              <a:ext uri="{FF2B5EF4-FFF2-40B4-BE49-F238E27FC236}">
                <a16:creationId xmlns:a16="http://schemas.microsoft.com/office/drawing/2014/main" id="{4A2C4C79-F91E-D46A-E716-DBDCD0B47302}"/>
              </a:ext>
            </a:extLst>
          </p:cNvPr>
          <p:cNvSpPr>
            <a:spLocks noGrp="1"/>
          </p:cNvSpPr>
          <p:nvPr>
            <p:ph idx="1"/>
          </p:nvPr>
        </p:nvSpPr>
        <p:spPr>
          <a:xfrm>
            <a:off x="838200" y="1451999"/>
            <a:ext cx="10515600" cy="4351338"/>
          </a:xfrm>
        </p:spPr>
        <p:txBody>
          <a:bodyPr>
            <a:norm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                                   The Engineering Colleges dataset provides comprehensive insights into key factors influencing the selection and reputation of engineering institutions in India. This offers a holistic view of college performance, affordability, and popularity. The dataset also highlights variations in B.Tech and </a:t>
            </a:r>
            <a:r>
              <a:rPr lang="en-US" sz="1800" dirty="0" err="1">
                <a:latin typeface="Times New Roman" panose="02020603050405020304" pitchFamily="18" charset="0"/>
                <a:cs typeface="Times New Roman" panose="02020603050405020304" pitchFamily="18" charset="0"/>
              </a:rPr>
              <a:t>M.Tech</a:t>
            </a:r>
            <a:r>
              <a:rPr lang="en-US" sz="1800" dirty="0">
                <a:latin typeface="Times New Roman" panose="02020603050405020304" pitchFamily="18" charset="0"/>
                <a:cs typeface="Times New Roman" panose="02020603050405020304" pitchFamily="18" charset="0"/>
              </a:rPr>
              <a:t> fees, helping to assess affordability and accessibility across institutions. Additionally, the brochures downloaded metric serves as a measure of student interest and demand, indicating which colleges are most sought after. This dataset serves as a valuable resource for analyzing trends, identifying disparities, and making data-driven decisions to improve the quality and accessibility of engineering education.</a:t>
            </a:r>
          </a:p>
        </p:txBody>
      </p:sp>
      <p:pic>
        <p:nvPicPr>
          <p:cNvPr id="4" name="Picture 3">
            <a:extLst>
              <a:ext uri="{FF2B5EF4-FFF2-40B4-BE49-F238E27FC236}">
                <a16:creationId xmlns:a16="http://schemas.microsoft.com/office/drawing/2014/main" id="{8A3C33CC-5776-936B-4A89-3EC882B8392F}"/>
              </a:ext>
            </a:extLst>
          </p:cNvPr>
          <p:cNvPicPr>
            <a:picLocks noChangeAspect="1"/>
          </p:cNvPicPr>
          <p:nvPr/>
        </p:nvPicPr>
        <p:blipFill>
          <a:blip r:embed="rId2"/>
          <a:srcRect l="37005" t="19341" r="22678" b="66447"/>
          <a:stretch/>
        </p:blipFill>
        <p:spPr>
          <a:xfrm>
            <a:off x="9468465" y="6251270"/>
            <a:ext cx="2723535" cy="606729"/>
          </a:xfrm>
          <a:prstGeom prst="rect">
            <a:avLst/>
          </a:prstGeom>
        </p:spPr>
      </p:pic>
    </p:spTree>
    <p:extLst>
      <p:ext uri="{BB962C8B-B14F-4D97-AF65-F5344CB8AC3E}">
        <p14:creationId xmlns:p14="http://schemas.microsoft.com/office/powerpoint/2010/main" val="2272211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2AFD-650F-2562-45F7-29A9138EBB6E}"/>
              </a:ext>
            </a:extLst>
          </p:cNvPr>
          <p:cNvSpPr>
            <a:spLocks noGrp="1"/>
          </p:cNvSpPr>
          <p:nvPr>
            <p:ph type="title"/>
          </p:nvPr>
        </p:nvSpPr>
        <p:spPr>
          <a:xfrm>
            <a:off x="749710" y="327061"/>
            <a:ext cx="10515600" cy="646331"/>
          </a:xfrm>
        </p:spPr>
        <p:txBody>
          <a:bodyPr>
            <a:normAutofit/>
          </a:bodyPr>
          <a:lstStyle/>
          <a:p>
            <a:r>
              <a:rPr lang="en-US" sz="2400" b="1" dirty="0">
                <a:solidFill>
                  <a:srgbClr val="FF0000"/>
                </a:solidFill>
                <a:latin typeface="Times New Roman" panose="02020603050405020304" pitchFamily="18" charset="0"/>
                <a:cs typeface="Times New Roman" panose="02020603050405020304" pitchFamily="18" charset="0"/>
              </a:rPr>
              <a:t>DATA COLLECTION</a:t>
            </a:r>
          </a:p>
        </p:txBody>
      </p:sp>
      <p:pic>
        <p:nvPicPr>
          <p:cNvPr id="3" name="Picture 2">
            <a:extLst>
              <a:ext uri="{FF2B5EF4-FFF2-40B4-BE49-F238E27FC236}">
                <a16:creationId xmlns:a16="http://schemas.microsoft.com/office/drawing/2014/main" id="{5E8ACC1D-D38E-5815-A01D-0D98729DEBF5}"/>
              </a:ext>
            </a:extLst>
          </p:cNvPr>
          <p:cNvPicPr>
            <a:picLocks noChangeAspect="1"/>
          </p:cNvPicPr>
          <p:nvPr/>
        </p:nvPicPr>
        <p:blipFill>
          <a:blip r:embed="rId3"/>
          <a:srcRect l="37005" t="19341" r="22678" b="66447"/>
          <a:stretch/>
        </p:blipFill>
        <p:spPr>
          <a:xfrm>
            <a:off x="9468465" y="6251270"/>
            <a:ext cx="2723535" cy="606729"/>
          </a:xfrm>
          <a:prstGeom prst="rect">
            <a:avLst/>
          </a:prstGeom>
        </p:spPr>
      </p:pic>
      <p:sp>
        <p:nvSpPr>
          <p:cNvPr id="4" name="TextBox 3">
            <a:extLst>
              <a:ext uri="{FF2B5EF4-FFF2-40B4-BE49-F238E27FC236}">
                <a16:creationId xmlns:a16="http://schemas.microsoft.com/office/drawing/2014/main" id="{2CEBF901-4AA9-C2B1-256F-D8DFED4DD1BB}"/>
              </a:ext>
            </a:extLst>
          </p:cNvPr>
          <p:cNvSpPr txBox="1"/>
          <p:nvPr/>
        </p:nvSpPr>
        <p:spPr>
          <a:xfrm>
            <a:off x="926690" y="5604939"/>
            <a:ext cx="7568380" cy="646331"/>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Website Link</a:t>
            </a:r>
            <a:r>
              <a:rPr lang="en-US" dirty="0">
                <a:latin typeface="Times New Roman" panose="02020603050405020304" pitchFamily="18" charset="0"/>
                <a:cs typeface="Times New Roman" panose="02020603050405020304" pitchFamily="18" charset="0"/>
              </a:rPr>
              <a:t>: </a:t>
            </a:r>
            <a:r>
              <a:rPr lang="en-US" b="0" dirty="0">
                <a:solidFill>
                  <a:srgbClr val="0070C0"/>
                </a:solidFill>
                <a:effectLst/>
                <a:latin typeface="Times New Roman" panose="02020603050405020304" pitchFamily="18" charset="0"/>
                <a:cs typeface="Times New Roman" panose="02020603050405020304" pitchFamily="18" charset="0"/>
              </a:rPr>
              <a:t>https://engineering.careers360.com/colleges/ranking</a:t>
            </a:r>
          </a:p>
          <a:p>
            <a:endParaRPr lang="en-US"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1552DAAC-EB7D-2D11-B208-D854DF8C23B4}"/>
              </a:ext>
            </a:extLst>
          </p:cNvPr>
          <p:cNvPicPr>
            <a:picLocks noGrp="1" noChangeAspect="1"/>
          </p:cNvPicPr>
          <p:nvPr>
            <p:ph idx="1"/>
          </p:nvPr>
        </p:nvPicPr>
        <p:blipFill>
          <a:blip r:embed="rId4"/>
          <a:srcRect t="5138" b="5383"/>
          <a:stretch/>
        </p:blipFill>
        <p:spPr>
          <a:xfrm>
            <a:off x="926690" y="973392"/>
            <a:ext cx="10338620" cy="4385189"/>
          </a:xfrm>
        </p:spPr>
      </p:pic>
    </p:spTree>
    <p:extLst>
      <p:ext uri="{BB962C8B-B14F-4D97-AF65-F5344CB8AC3E}">
        <p14:creationId xmlns:p14="http://schemas.microsoft.com/office/powerpoint/2010/main" val="954540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2F6A2-F270-7760-05E3-B8C0DA32B402}"/>
              </a:ext>
            </a:extLst>
          </p:cNvPr>
          <p:cNvSpPr>
            <a:spLocks noGrp="1"/>
          </p:cNvSpPr>
          <p:nvPr>
            <p:ph type="title"/>
          </p:nvPr>
        </p:nvSpPr>
        <p:spPr/>
        <p:txBody>
          <a:bodyPr>
            <a:normAutofit/>
          </a:bodyPr>
          <a:lstStyle/>
          <a:p>
            <a:r>
              <a:rPr lang="en-US" sz="2400" b="1" u="sng" dirty="0">
                <a:solidFill>
                  <a:srgbClr val="FF0000"/>
                </a:solidFill>
                <a:latin typeface="Times New Roman" panose="02020603050405020304" pitchFamily="18" charset="0"/>
                <a:cs typeface="Times New Roman" panose="02020603050405020304" pitchFamily="18" charset="0"/>
              </a:rPr>
              <a:t>WEB SCRAPING</a:t>
            </a:r>
          </a:p>
        </p:txBody>
      </p:sp>
      <p:sp>
        <p:nvSpPr>
          <p:cNvPr id="3" name="Content Placeholder 2">
            <a:extLst>
              <a:ext uri="{FF2B5EF4-FFF2-40B4-BE49-F238E27FC236}">
                <a16:creationId xmlns:a16="http://schemas.microsoft.com/office/drawing/2014/main" id="{F47AC67C-C89F-AFC8-2E7F-69AAD0C73AFC}"/>
              </a:ext>
            </a:extLst>
          </p:cNvPr>
          <p:cNvSpPr>
            <a:spLocks noGrp="1"/>
          </p:cNvSpPr>
          <p:nvPr>
            <p:ph idx="1"/>
          </p:nvPr>
        </p:nvSpPr>
        <p:spPr>
          <a:xfrm>
            <a:off x="811161" y="1562869"/>
            <a:ext cx="4746523" cy="4351338"/>
          </a:xfrm>
        </p:spPr>
        <p:txBody>
          <a:bodyPr/>
          <a:lstStyle/>
          <a:p>
            <a:pPr marL="0" indent="0" algn="just">
              <a:buNone/>
            </a:pPr>
            <a:r>
              <a:rPr lang="en-US" sz="1800" b="1" cap="none" dirty="0">
                <a:solidFill>
                  <a:srgbClr val="FF0000"/>
                </a:solidFill>
                <a:latin typeface="Times New Roman" panose="02020603050405020304" pitchFamily="18" charset="0"/>
                <a:cs typeface="Times New Roman" panose="02020603050405020304" pitchFamily="18" charset="0"/>
              </a:rPr>
              <a:t>What is web scraping?</a:t>
            </a:r>
          </a:p>
          <a:p>
            <a:pPr marL="0" indent="0" algn="just">
              <a:buNone/>
            </a:pPr>
            <a:r>
              <a:rPr lang="en-US" sz="1800" cap="none" dirty="0">
                <a:latin typeface="Times New Roman" panose="02020603050405020304" pitchFamily="18" charset="0"/>
                <a:cs typeface="Times New Roman" panose="02020603050405020304" pitchFamily="18" charset="0"/>
              </a:rPr>
              <a:t>Tools like </a:t>
            </a:r>
            <a:r>
              <a:rPr lang="en-US" sz="1800" b="1" cap="none" dirty="0" err="1">
                <a:latin typeface="Times New Roman" panose="02020603050405020304" pitchFamily="18" charset="0"/>
                <a:cs typeface="Times New Roman" panose="02020603050405020304" pitchFamily="18" charset="0"/>
              </a:rPr>
              <a:t>BeautifulSoup</a:t>
            </a:r>
            <a:r>
              <a:rPr lang="en-US" sz="1800" b="1" cap="none" dirty="0">
                <a:latin typeface="Times New Roman" panose="02020603050405020304" pitchFamily="18" charset="0"/>
                <a:cs typeface="Times New Roman" panose="02020603050405020304" pitchFamily="18" charset="0"/>
              </a:rPr>
              <a:t> BS4</a:t>
            </a:r>
            <a:r>
              <a:rPr lang="en-US" sz="1800" cap="none" dirty="0">
                <a:latin typeface="Times New Roman" panose="02020603050405020304" pitchFamily="18" charset="0"/>
                <a:cs typeface="Times New Roman" panose="02020603050405020304" pitchFamily="18" charset="0"/>
              </a:rPr>
              <a:t> help parse and navigate html or xml content for data extraction.</a:t>
            </a:r>
          </a:p>
          <a:p>
            <a:pPr marL="0" indent="0" algn="just">
              <a:buNone/>
            </a:pPr>
            <a:r>
              <a:rPr lang="en-US" sz="1800" b="1" cap="none" dirty="0">
                <a:solidFill>
                  <a:srgbClr val="FF0000"/>
                </a:solidFill>
                <a:latin typeface="Times New Roman" panose="02020603050405020304" pitchFamily="18" charset="0"/>
                <a:cs typeface="Times New Roman" panose="02020603050405020304" pitchFamily="18" charset="0"/>
              </a:rPr>
              <a:t>Why </a:t>
            </a:r>
            <a:r>
              <a:rPr lang="en-US" sz="1800" b="1" cap="none" dirty="0" err="1">
                <a:solidFill>
                  <a:srgbClr val="FF0000"/>
                </a:solidFill>
                <a:latin typeface="Times New Roman" panose="02020603050405020304" pitchFamily="18" charset="0"/>
                <a:cs typeface="Times New Roman" panose="02020603050405020304" pitchFamily="18" charset="0"/>
              </a:rPr>
              <a:t>BeautifulSoup</a:t>
            </a:r>
            <a:r>
              <a:rPr lang="en-US" sz="1800" b="1" cap="none" dirty="0">
                <a:solidFill>
                  <a:srgbClr val="FF0000"/>
                </a:solidFill>
                <a:latin typeface="Times New Roman" panose="02020603050405020304" pitchFamily="18" charset="0"/>
                <a:cs typeface="Times New Roman" panose="02020603050405020304" pitchFamily="18" charset="0"/>
              </a:rPr>
              <a:t>?</a:t>
            </a:r>
          </a:p>
          <a:p>
            <a:pPr marL="0" indent="0" algn="just">
              <a:buNone/>
            </a:pPr>
            <a:r>
              <a:rPr lang="en-US" sz="1800" cap="none" dirty="0">
                <a:latin typeface="Times New Roman" panose="02020603050405020304" pitchFamily="18" charset="0"/>
                <a:cs typeface="Times New Roman" panose="02020603050405020304" pitchFamily="18" charset="0"/>
              </a:rPr>
              <a:t>Integrates with libraries like </a:t>
            </a:r>
            <a:r>
              <a:rPr lang="en-US" sz="1800" b="1" cap="none" dirty="0">
                <a:latin typeface="Times New Roman" panose="02020603050405020304" pitchFamily="18" charset="0"/>
                <a:cs typeface="Times New Roman" panose="02020603050405020304" pitchFamily="18" charset="0"/>
              </a:rPr>
              <a:t>requests</a:t>
            </a:r>
            <a:r>
              <a:rPr lang="en-US" sz="1800" cap="none" dirty="0">
                <a:latin typeface="Times New Roman" panose="02020603050405020304" pitchFamily="18" charset="0"/>
                <a:cs typeface="Times New Roman" panose="02020603050405020304" pitchFamily="18" charset="0"/>
              </a:rPr>
              <a:t> for fetching webpage data.</a:t>
            </a:r>
          </a:p>
          <a:p>
            <a:pPr marL="0" indent="0">
              <a:buNone/>
            </a:pPr>
            <a:endParaRPr lang="en-US" dirty="0"/>
          </a:p>
        </p:txBody>
      </p:sp>
      <p:pic>
        <p:nvPicPr>
          <p:cNvPr id="4" name="Picture 3">
            <a:extLst>
              <a:ext uri="{FF2B5EF4-FFF2-40B4-BE49-F238E27FC236}">
                <a16:creationId xmlns:a16="http://schemas.microsoft.com/office/drawing/2014/main" id="{001C8EE3-890D-5ACF-DB07-4A58A30C1091}"/>
              </a:ext>
            </a:extLst>
          </p:cNvPr>
          <p:cNvPicPr>
            <a:picLocks noChangeAspect="1"/>
          </p:cNvPicPr>
          <p:nvPr/>
        </p:nvPicPr>
        <p:blipFill>
          <a:blip r:embed="rId3"/>
          <a:srcRect l="37005" t="19341" r="22678" b="66447"/>
          <a:stretch/>
        </p:blipFill>
        <p:spPr>
          <a:xfrm>
            <a:off x="9468465" y="6251270"/>
            <a:ext cx="2723535" cy="606729"/>
          </a:xfrm>
          <a:prstGeom prst="rect">
            <a:avLst/>
          </a:prstGeom>
        </p:spPr>
      </p:pic>
      <p:pic>
        <p:nvPicPr>
          <p:cNvPr id="6" name="Picture 5">
            <a:extLst>
              <a:ext uri="{FF2B5EF4-FFF2-40B4-BE49-F238E27FC236}">
                <a16:creationId xmlns:a16="http://schemas.microsoft.com/office/drawing/2014/main" id="{519E0A94-908A-1FCD-3F21-CB44600FE9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6213" y="1395720"/>
            <a:ext cx="5517587" cy="3648228"/>
          </a:xfrm>
          <a:prstGeom prst="rect">
            <a:avLst/>
          </a:prstGeom>
        </p:spPr>
      </p:pic>
    </p:spTree>
    <p:extLst>
      <p:ext uri="{BB962C8B-B14F-4D97-AF65-F5344CB8AC3E}">
        <p14:creationId xmlns:p14="http://schemas.microsoft.com/office/powerpoint/2010/main" val="4032137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2147B-1BFE-BBC6-C341-6DA353069AF5}"/>
              </a:ext>
            </a:extLst>
          </p:cNvPr>
          <p:cNvSpPr>
            <a:spLocks noGrp="1"/>
          </p:cNvSpPr>
          <p:nvPr>
            <p:ph type="title"/>
          </p:nvPr>
        </p:nvSpPr>
        <p:spPr>
          <a:xfrm>
            <a:off x="838200" y="474560"/>
            <a:ext cx="10515600" cy="626653"/>
          </a:xfrm>
        </p:spPr>
        <p:txBody>
          <a:bodyPr>
            <a:normAutofit/>
          </a:bodyPr>
          <a:lstStyle/>
          <a:p>
            <a:r>
              <a:rPr lang="en-US" sz="2400" b="1" dirty="0">
                <a:solidFill>
                  <a:srgbClr val="FF0000"/>
                </a:solidFill>
                <a:latin typeface="Times New Roman" panose="02020603050405020304" pitchFamily="18" charset="0"/>
                <a:cs typeface="Times New Roman" panose="02020603050405020304" pitchFamily="18" charset="0"/>
              </a:rPr>
              <a:t>LIBRARIES USED</a:t>
            </a:r>
          </a:p>
        </p:txBody>
      </p:sp>
      <p:sp>
        <p:nvSpPr>
          <p:cNvPr id="3" name="Content Placeholder 2">
            <a:extLst>
              <a:ext uri="{FF2B5EF4-FFF2-40B4-BE49-F238E27FC236}">
                <a16:creationId xmlns:a16="http://schemas.microsoft.com/office/drawing/2014/main" id="{3C128790-1E34-0F99-6E9F-4EBF54DA9CA9}"/>
              </a:ext>
            </a:extLst>
          </p:cNvPr>
          <p:cNvSpPr>
            <a:spLocks noGrp="1"/>
          </p:cNvSpPr>
          <p:nvPr>
            <p:ph idx="1"/>
          </p:nvPr>
        </p:nvSpPr>
        <p:spPr>
          <a:xfrm>
            <a:off x="838200" y="1422502"/>
            <a:ext cx="10515600" cy="4351338"/>
          </a:xfrm>
        </p:spPr>
        <p:txBody>
          <a:bodyPr>
            <a:normAutofit/>
          </a:bodyPr>
          <a:lstStyle/>
          <a:p>
            <a:r>
              <a:rPr lang="en-US" sz="2000" dirty="0">
                <a:latin typeface="Times New Roman" panose="02020603050405020304" pitchFamily="18" charset="0"/>
                <a:cs typeface="Times New Roman" panose="02020603050405020304" pitchFamily="18" charset="0"/>
              </a:rPr>
              <a:t>Requests</a:t>
            </a:r>
          </a:p>
          <a:p>
            <a:r>
              <a:rPr lang="en-US" sz="2000" dirty="0" err="1">
                <a:latin typeface="Times New Roman" panose="02020603050405020304" pitchFamily="18" charset="0"/>
                <a:cs typeface="Times New Roman" panose="02020603050405020304" pitchFamily="18" charset="0"/>
              </a:rPr>
              <a:t>BeautifulSoup</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Re</a:t>
            </a:r>
          </a:p>
          <a:p>
            <a:r>
              <a:rPr lang="en-US" sz="2000" dirty="0">
                <a:latin typeface="Times New Roman" panose="02020603050405020304" pitchFamily="18" charset="0"/>
                <a:cs typeface="Times New Roman" panose="02020603050405020304" pitchFamily="18" charset="0"/>
              </a:rPr>
              <a:t>NumPy</a:t>
            </a:r>
          </a:p>
          <a:p>
            <a:r>
              <a:rPr lang="en-US" sz="2000" dirty="0">
                <a:latin typeface="Times New Roman" panose="02020603050405020304" pitchFamily="18" charset="0"/>
                <a:cs typeface="Times New Roman" panose="02020603050405020304" pitchFamily="18" charset="0"/>
              </a:rPr>
              <a:t>Pandas</a:t>
            </a:r>
          </a:p>
          <a:p>
            <a:r>
              <a:rPr lang="en-US" sz="2000" dirty="0">
                <a:latin typeface="Times New Roman" panose="02020603050405020304" pitchFamily="18" charset="0"/>
                <a:cs typeface="Times New Roman" panose="02020603050405020304" pitchFamily="18" charset="0"/>
              </a:rPr>
              <a:t>Matplotlib</a:t>
            </a:r>
          </a:p>
          <a:p>
            <a:r>
              <a:rPr lang="en-US" sz="2000" dirty="0">
                <a:latin typeface="Times New Roman" panose="02020603050405020304" pitchFamily="18" charset="0"/>
                <a:cs typeface="Times New Roman" panose="02020603050405020304" pitchFamily="18" charset="0"/>
              </a:rPr>
              <a:t>Seaborn</a:t>
            </a:r>
          </a:p>
          <a:p>
            <a:r>
              <a:rPr lang="en-US" sz="2000" dirty="0">
                <a:latin typeface="Times New Roman" panose="02020603050405020304" pitchFamily="18" charset="0"/>
                <a:cs typeface="Times New Roman" panose="02020603050405020304" pitchFamily="18" charset="0"/>
              </a:rPr>
              <a:t>Python</a:t>
            </a:r>
          </a:p>
          <a:p>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D712A54-FBDC-9024-CEFE-A79CEFE7D30D}"/>
              </a:ext>
            </a:extLst>
          </p:cNvPr>
          <p:cNvPicPr>
            <a:picLocks noChangeAspect="1"/>
          </p:cNvPicPr>
          <p:nvPr/>
        </p:nvPicPr>
        <p:blipFill>
          <a:blip r:embed="rId2">
            <a:extLst>
              <a:ext uri="{28A0092B-C50C-407E-A947-70E740481C1C}">
                <a14:useLocalDpi xmlns:a14="http://schemas.microsoft.com/office/drawing/2010/main" val="0"/>
              </a:ext>
            </a:extLst>
          </a:blip>
          <a:srcRect l="17914" t="31720" r="61060" b="31763"/>
          <a:stretch/>
        </p:blipFill>
        <p:spPr>
          <a:xfrm>
            <a:off x="6685322" y="1084160"/>
            <a:ext cx="1396180" cy="1769806"/>
          </a:xfrm>
          <a:prstGeom prst="rect">
            <a:avLst/>
          </a:prstGeom>
        </p:spPr>
      </p:pic>
      <p:pic>
        <p:nvPicPr>
          <p:cNvPr id="7" name="Picture 6">
            <a:extLst>
              <a:ext uri="{FF2B5EF4-FFF2-40B4-BE49-F238E27FC236}">
                <a16:creationId xmlns:a16="http://schemas.microsoft.com/office/drawing/2014/main" id="{54CD7FCA-0193-67A2-C651-4C54919C16EB}"/>
              </a:ext>
            </a:extLst>
          </p:cNvPr>
          <p:cNvPicPr>
            <a:picLocks noChangeAspect="1"/>
          </p:cNvPicPr>
          <p:nvPr/>
        </p:nvPicPr>
        <p:blipFill>
          <a:blip r:embed="rId2">
            <a:extLst>
              <a:ext uri="{28A0092B-C50C-407E-A947-70E740481C1C}">
                <a14:useLocalDpi xmlns:a14="http://schemas.microsoft.com/office/drawing/2010/main" val="0"/>
              </a:ext>
            </a:extLst>
          </a:blip>
          <a:srcRect l="61380" t="30635" r="19086" b="30715"/>
          <a:stretch/>
        </p:blipFill>
        <p:spPr>
          <a:xfrm>
            <a:off x="4582447" y="1173101"/>
            <a:ext cx="1848464" cy="1769807"/>
          </a:xfrm>
          <a:prstGeom prst="rect">
            <a:avLst/>
          </a:prstGeom>
        </p:spPr>
      </p:pic>
      <p:pic>
        <p:nvPicPr>
          <p:cNvPr id="9" name="Picture 8">
            <a:extLst>
              <a:ext uri="{FF2B5EF4-FFF2-40B4-BE49-F238E27FC236}">
                <a16:creationId xmlns:a16="http://schemas.microsoft.com/office/drawing/2014/main" id="{06E95023-3A04-911D-8FCE-FF37CAAD7F93}"/>
              </a:ext>
            </a:extLst>
          </p:cNvPr>
          <p:cNvPicPr>
            <a:picLocks noChangeAspect="1"/>
          </p:cNvPicPr>
          <p:nvPr/>
        </p:nvPicPr>
        <p:blipFill>
          <a:blip r:embed="rId3">
            <a:extLst>
              <a:ext uri="{28A0092B-C50C-407E-A947-70E740481C1C}">
                <a14:useLocalDpi xmlns:a14="http://schemas.microsoft.com/office/drawing/2010/main" val="0"/>
              </a:ext>
            </a:extLst>
          </a:blip>
          <a:srcRect l="60644" r="1373"/>
          <a:stretch/>
        </p:blipFill>
        <p:spPr>
          <a:xfrm>
            <a:off x="8740263" y="1034733"/>
            <a:ext cx="1750142" cy="1908175"/>
          </a:xfrm>
          <a:prstGeom prst="rect">
            <a:avLst/>
          </a:prstGeom>
        </p:spPr>
      </p:pic>
      <p:pic>
        <p:nvPicPr>
          <p:cNvPr id="11" name="Picture 10">
            <a:extLst>
              <a:ext uri="{FF2B5EF4-FFF2-40B4-BE49-F238E27FC236}">
                <a16:creationId xmlns:a16="http://schemas.microsoft.com/office/drawing/2014/main" id="{2AA2D101-7C6C-FD3D-92B9-31F84C508879}"/>
              </a:ext>
            </a:extLst>
          </p:cNvPr>
          <p:cNvPicPr>
            <a:picLocks noChangeAspect="1"/>
          </p:cNvPicPr>
          <p:nvPr/>
        </p:nvPicPr>
        <p:blipFill>
          <a:blip r:embed="rId4">
            <a:extLst>
              <a:ext uri="{28A0092B-C50C-407E-A947-70E740481C1C}">
                <a14:useLocalDpi xmlns:a14="http://schemas.microsoft.com/office/drawing/2010/main" val="0"/>
              </a:ext>
            </a:extLst>
          </a:blip>
          <a:srcRect l="6875" r="10807" b="3369"/>
          <a:stretch/>
        </p:blipFill>
        <p:spPr>
          <a:xfrm>
            <a:off x="4694464" y="3718157"/>
            <a:ext cx="2688948" cy="1775509"/>
          </a:xfrm>
          <a:prstGeom prst="rect">
            <a:avLst/>
          </a:prstGeom>
        </p:spPr>
      </p:pic>
      <p:pic>
        <p:nvPicPr>
          <p:cNvPr id="13" name="Picture 12">
            <a:extLst>
              <a:ext uri="{FF2B5EF4-FFF2-40B4-BE49-F238E27FC236}">
                <a16:creationId xmlns:a16="http://schemas.microsoft.com/office/drawing/2014/main" id="{AB61D042-DC67-AD60-7766-8D147D90A579}"/>
              </a:ext>
            </a:extLst>
          </p:cNvPr>
          <p:cNvPicPr>
            <a:picLocks noChangeAspect="1"/>
          </p:cNvPicPr>
          <p:nvPr/>
        </p:nvPicPr>
        <p:blipFill>
          <a:blip r:embed="rId5">
            <a:extLst>
              <a:ext uri="{28A0092B-C50C-407E-A947-70E740481C1C}">
                <a14:useLocalDpi xmlns:a14="http://schemas.microsoft.com/office/drawing/2010/main" val="0"/>
              </a:ext>
            </a:extLst>
          </a:blip>
          <a:srcRect l="17837" t="28244" r="17355" b="33906"/>
          <a:stretch/>
        </p:blipFill>
        <p:spPr>
          <a:xfrm>
            <a:off x="8357112" y="3718157"/>
            <a:ext cx="2133293" cy="1805095"/>
          </a:xfrm>
          <a:prstGeom prst="rect">
            <a:avLst/>
          </a:prstGeom>
        </p:spPr>
      </p:pic>
      <p:pic>
        <p:nvPicPr>
          <p:cNvPr id="14" name="Picture 13">
            <a:extLst>
              <a:ext uri="{FF2B5EF4-FFF2-40B4-BE49-F238E27FC236}">
                <a16:creationId xmlns:a16="http://schemas.microsoft.com/office/drawing/2014/main" id="{05ABD577-CC9B-3EC5-BD91-56A972CBB4A2}"/>
              </a:ext>
            </a:extLst>
          </p:cNvPr>
          <p:cNvPicPr>
            <a:picLocks noChangeAspect="1"/>
          </p:cNvPicPr>
          <p:nvPr/>
        </p:nvPicPr>
        <p:blipFill>
          <a:blip r:embed="rId6"/>
          <a:srcRect l="37005" t="19341" r="22678" b="66447"/>
          <a:stretch/>
        </p:blipFill>
        <p:spPr>
          <a:xfrm>
            <a:off x="9468465" y="6251270"/>
            <a:ext cx="2723535" cy="606729"/>
          </a:xfrm>
          <a:prstGeom prst="rect">
            <a:avLst/>
          </a:prstGeom>
        </p:spPr>
      </p:pic>
    </p:spTree>
    <p:extLst>
      <p:ext uri="{BB962C8B-B14F-4D97-AF65-F5344CB8AC3E}">
        <p14:creationId xmlns:p14="http://schemas.microsoft.com/office/powerpoint/2010/main" val="587821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36A9D48B-2C68-1434-C5EC-2B16E8292696}"/>
              </a:ext>
            </a:extLst>
          </p:cNvPr>
          <p:cNvPicPr>
            <a:picLocks noChangeAspect="1"/>
          </p:cNvPicPr>
          <p:nvPr/>
        </p:nvPicPr>
        <p:blipFill>
          <a:blip r:embed="rId2">
            <a:extLst>
              <a:ext uri="{28A0092B-C50C-407E-A947-70E740481C1C}">
                <a14:useLocalDpi xmlns:a14="http://schemas.microsoft.com/office/drawing/2010/main" val="0"/>
              </a:ext>
            </a:extLst>
          </a:blip>
          <a:srcRect r="1548"/>
          <a:stretch/>
        </p:blipFill>
        <p:spPr>
          <a:xfrm>
            <a:off x="2170805" y="197942"/>
            <a:ext cx="6318505" cy="6053328"/>
          </a:xfrm>
          <a:prstGeom prst="rect">
            <a:avLst/>
          </a:prstGeom>
        </p:spPr>
      </p:pic>
      <p:pic>
        <p:nvPicPr>
          <p:cNvPr id="5" name="Picture 4">
            <a:extLst>
              <a:ext uri="{FF2B5EF4-FFF2-40B4-BE49-F238E27FC236}">
                <a16:creationId xmlns:a16="http://schemas.microsoft.com/office/drawing/2014/main" id="{DBB7C37F-64A2-6544-146E-0029C10EADBC}"/>
              </a:ext>
            </a:extLst>
          </p:cNvPr>
          <p:cNvPicPr>
            <a:picLocks noChangeAspect="1"/>
          </p:cNvPicPr>
          <p:nvPr/>
        </p:nvPicPr>
        <p:blipFill>
          <a:blip r:embed="rId3"/>
          <a:srcRect l="37005" t="19341" r="22678" b="66447"/>
          <a:stretch/>
        </p:blipFill>
        <p:spPr>
          <a:xfrm>
            <a:off x="9468465" y="6251270"/>
            <a:ext cx="2723535" cy="606729"/>
          </a:xfrm>
          <a:prstGeom prst="rect">
            <a:avLst/>
          </a:prstGeom>
        </p:spPr>
      </p:pic>
    </p:spTree>
    <p:extLst>
      <p:ext uri="{BB962C8B-B14F-4D97-AF65-F5344CB8AC3E}">
        <p14:creationId xmlns:p14="http://schemas.microsoft.com/office/powerpoint/2010/main" val="921238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43FCA-B570-937E-F431-4CC3C6B9A062}"/>
              </a:ext>
            </a:extLst>
          </p:cNvPr>
          <p:cNvSpPr>
            <a:spLocks noGrp="1"/>
          </p:cNvSpPr>
          <p:nvPr>
            <p:ph type="title"/>
          </p:nvPr>
        </p:nvSpPr>
        <p:spPr>
          <a:xfrm>
            <a:off x="0" y="-20845"/>
            <a:ext cx="10515600" cy="942565"/>
          </a:xfrm>
        </p:spPr>
        <p:txBody>
          <a:bodyPr>
            <a:normAutofit/>
          </a:bodyPr>
          <a:lstStyle/>
          <a:p>
            <a:r>
              <a:rPr lang="en-US" sz="2400" b="1" dirty="0">
                <a:solidFill>
                  <a:srgbClr val="FF0000"/>
                </a:solidFill>
                <a:latin typeface="Times New Roman" panose="02020603050405020304" pitchFamily="18" charset="0"/>
                <a:cs typeface="Times New Roman" panose="02020603050405020304" pitchFamily="18" charset="0"/>
              </a:rPr>
              <a:t>EXPLORATORY DATA ANALYSIS</a:t>
            </a:r>
          </a:p>
        </p:txBody>
      </p:sp>
      <p:pic>
        <p:nvPicPr>
          <p:cNvPr id="5" name="Picture 4">
            <a:extLst>
              <a:ext uri="{FF2B5EF4-FFF2-40B4-BE49-F238E27FC236}">
                <a16:creationId xmlns:a16="http://schemas.microsoft.com/office/drawing/2014/main" id="{153C0D62-6E91-4E2C-4E82-8BCF54397A88}"/>
              </a:ext>
            </a:extLst>
          </p:cNvPr>
          <p:cNvPicPr>
            <a:picLocks noChangeAspect="1"/>
          </p:cNvPicPr>
          <p:nvPr/>
        </p:nvPicPr>
        <p:blipFill>
          <a:blip r:embed="rId3"/>
          <a:srcRect l="37005" t="19341" r="22678" b="66447"/>
          <a:stretch/>
        </p:blipFill>
        <p:spPr>
          <a:xfrm>
            <a:off x="9468465" y="6251270"/>
            <a:ext cx="2723535" cy="606729"/>
          </a:xfrm>
          <a:prstGeom prst="rect">
            <a:avLst/>
          </a:prstGeom>
        </p:spPr>
      </p:pic>
      <p:sp>
        <p:nvSpPr>
          <p:cNvPr id="6" name="Arrow: Right 5">
            <a:extLst>
              <a:ext uri="{FF2B5EF4-FFF2-40B4-BE49-F238E27FC236}">
                <a16:creationId xmlns:a16="http://schemas.microsoft.com/office/drawing/2014/main" id="{4E03B7E7-2F6D-A247-D887-26BA6FF19C71}"/>
              </a:ext>
            </a:extLst>
          </p:cNvPr>
          <p:cNvSpPr/>
          <p:nvPr/>
        </p:nvSpPr>
        <p:spPr>
          <a:xfrm>
            <a:off x="5869860" y="3279876"/>
            <a:ext cx="855406" cy="3736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9BAC903-467E-E4B4-C0A5-4F9624FAC818}"/>
              </a:ext>
            </a:extLst>
          </p:cNvPr>
          <p:cNvPicPr>
            <a:picLocks noChangeAspect="1"/>
          </p:cNvPicPr>
          <p:nvPr/>
        </p:nvPicPr>
        <p:blipFill>
          <a:blip r:embed="rId4">
            <a:extLst>
              <a:ext uri="{28A0092B-C50C-407E-A947-70E740481C1C}">
                <a14:useLocalDpi xmlns:a14="http://schemas.microsoft.com/office/drawing/2010/main" val="0"/>
              </a:ext>
            </a:extLst>
          </a:blip>
          <a:srcRect l="3146" t="32115" r="73387" b="35914"/>
          <a:stretch/>
        </p:blipFill>
        <p:spPr>
          <a:xfrm>
            <a:off x="6795959" y="1413866"/>
            <a:ext cx="4570033" cy="4025971"/>
          </a:xfrm>
          <a:prstGeom prst="rect">
            <a:avLst/>
          </a:prstGeom>
        </p:spPr>
      </p:pic>
      <p:sp>
        <p:nvSpPr>
          <p:cNvPr id="12" name="TextBox 11">
            <a:extLst>
              <a:ext uri="{FF2B5EF4-FFF2-40B4-BE49-F238E27FC236}">
                <a16:creationId xmlns:a16="http://schemas.microsoft.com/office/drawing/2014/main" id="{7FF05566-E2D5-2F15-CF7D-43CA45D758C4}"/>
              </a:ext>
            </a:extLst>
          </p:cNvPr>
          <p:cNvSpPr txBox="1"/>
          <p:nvPr/>
        </p:nvSpPr>
        <p:spPr>
          <a:xfrm>
            <a:off x="530352" y="5536182"/>
            <a:ext cx="10599764" cy="369332"/>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Data Cleaning:</a:t>
            </a:r>
            <a:r>
              <a:rPr lang="en-US" dirty="0">
                <a:latin typeface="Times New Roman" panose="02020603050405020304" pitchFamily="18" charset="0"/>
                <a:cs typeface="Times New Roman" panose="02020603050405020304" pitchFamily="18" charset="0"/>
              </a:rPr>
              <a:t> Any missing values or inconsistencies in the data are likely addressed during this step.</a:t>
            </a:r>
          </a:p>
        </p:txBody>
      </p:sp>
      <p:pic>
        <p:nvPicPr>
          <p:cNvPr id="13" name="Content Placeholder 14">
            <a:extLst>
              <a:ext uri="{FF2B5EF4-FFF2-40B4-BE49-F238E27FC236}">
                <a16:creationId xmlns:a16="http://schemas.microsoft.com/office/drawing/2014/main" id="{DD4F5196-09BA-BD47-D66A-16FAC71C0199}"/>
              </a:ext>
            </a:extLst>
          </p:cNvPr>
          <p:cNvPicPr>
            <a:picLocks noChangeAspect="1"/>
          </p:cNvPicPr>
          <p:nvPr/>
        </p:nvPicPr>
        <p:blipFill>
          <a:blip r:embed="rId5"/>
          <a:srcRect l="3713" t="42465" r="62716" b="18111"/>
          <a:stretch/>
        </p:blipFill>
        <p:spPr>
          <a:xfrm>
            <a:off x="215820" y="1413866"/>
            <a:ext cx="5654040" cy="3929625"/>
          </a:xfrm>
          <a:prstGeom prst="rect">
            <a:avLst/>
          </a:prstGeom>
        </p:spPr>
      </p:pic>
    </p:spTree>
    <p:extLst>
      <p:ext uri="{BB962C8B-B14F-4D97-AF65-F5344CB8AC3E}">
        <p14:creationId xmlns:p14="http://schemas.microsoft.com/office/powerpoint/2010/main" val="787035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03E71-6D53-D2AB-04E2-637CC975A25D}"/>
              </a:ext>
            </a:extLst>
          </p:cNvPr>
          <p:cNvSpPr>
            <a:spLocks noGrp="1"/>
          </p:cNvSpPr>
          <p:nvPr>
            <p:ph type="title"/>
          </p:nvPr>
        </p:nvSpPr>
        <p:spPr>
          <a:xfrm>
            <a:off x="636288" y="511689"/>
            <a:ext cx="10599525" cy="606730"/>
          </a:xfrm>
        </p:spPr>
        <p:txBody>
          <a:bodyPr>
            <a:normAutofit fontScale="90000"/>
          </a:bodyPr>
          <a:lstStyle/>
          <a:p>
            <a:r>
              <a:rPr lang="en-US" sz="2700" b="1" dirty="0">
                <a:solidFill>
                  <a:srgbClr val="FF0000"/>
                </a:solidFill>
                <a:effectLst/>
                <a:latin typeface="Times New Roman" panose="02020603050405020304" pitchFamily="18" charset="0"/>
                <a:cs typeface="Times New Roman" panose="02020603050405020304" pitchFamily="18" charset="0"/>
              </a:rPr>
              <a:t>Top Institutes Based on the Number of Brochures downloaded</a:t>
            </a:r>
            <a:br>
              <a:rPr lang="en-US" sz="1050" b="0" dirty="0">
                <a:solidFill>
                  <a:srgbClr val="000000"/>
                </a:solidFill>
                <a:effectLst/>
                <a:latin typeface="Courier New" panose="02070309020205020404" pitchFamily="49" charset="0"/>
              </a:rPr>
            </a:b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2278AF5-4758-9374-9060-C32E2CFD6DFE}"/>
              </a:ext>
            </a:extLst>
          </p:cNvPr>
          <p:cNvPicPr>
            <a:picLocks noChangeAspect="1"/>
          </p:cNvPicPr>
          <p:nvPr/>
        </p:nvPicPr>
        <p:blipFill>
          <a:blip r:embed="rId3"/>
          <a:srcRect l="37005" t="19341" r="22678" b="66447"/>
          <a:stretch/>
        </p:blipFill>
        <p:spPr>
          <a:xfrm>
            <a:off x="9468465" y="6251270"/>
            <a:ext cx="2723535" cy="606729"/>
          </a:xfrm>
          <a:prstGeom prst="rect">
            <a:avLst/>
          </a:prstGeom>
        </p:spPr>
      </p:pic>
      <p:pic>
        <p:nvPicPr>
          <p:cNvPr id="14" name="Picture 13">
            <a:extLst>
              <a:ext uri="{FF2B5EF4-FFF2-40B4-BE49-F238E27FC236}">
                <a16:creationId xmlns:a16="http://schemas.microsoft.com/office/drawing/2014/main" id="{2E817321-6680-DB72-7477-7CE1FA3E6B07}"/>
              </a:ext>
            </a:extLst>
          </p:cNvPr>
          <p:cNvPicPr>
            <a:picLocks noChangeAspect="1"/>
          </p:cNvPicPr>
          <p:nvPr/>
        </p:nvPicPr>
        <p:blipFill>
          <a:blip r:embed="rId4"/>
          <a:srcRect l="4597" t="32545" r="18226" b="16703"/>
          <a:stretch/>
        </p:blipFill>
        <p:spPr>
          <a:xfrm>
            <a:off x="167148" y="1042738"/>
            <a:ext cx="11277600" cy="4296177"/>
          </a:xfrm>
          <a:prstGeom prst="rect">
            <a:avLst/>
          </a:prstGeom>
        </p:spPr>
      </p:pic>
      <p:sp>
        <p:nvSpPr>
          <p:cNvPr id="15" name="TextBox 14">
            <a:extLst>
              <a:ext uri="{FF2B5EF4-FFF2-40B4-BE49-F238E27FC236}">
                <a16:creationId xmlns:a16="http://schemas.microsoft.com/office/drawing/2014/main" id="{6644C884-C931-A309-DE0B-E6C0FAFD66F4}"/>
              </a:ext>
            </a:extLst>
          </p:cNvPr>
          <p:cNvSpPr txBox="1"/>
          <p:nvPr/>
        </p:nvSpPr>
        <p:spPr>
          <a:xfrm>
            <a:off x="657970" y="5422981"/>
            <a:ext cx="10556160" cy="923330"/>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Insight: </a:t>
            </a:r>
            <a:r>
              <a:rPr lang="en-US" dirty="0">
                <a:latin typeface="Times New Roman" panose="02020603050405020304" pitchFamily="18" charset="0"/>
                <a:cs typeface="Times New Roman" panose="02020603050405020304" pitchFamily="18" charset="0"/>
              </a:rPr>
              <a:t>IIT Bombay, IIT Delhi, and IIT Madras are the most sought-after institutes based on the number of brochures downloaded, showcasing their high demand and strong reputation among prospective students.</a:t>
            </a:r>
          </a:p>
          <a:p>
            <a:endParaRPr lang="en-US" dirty="0"/>
          </a:p>
        </p:txBody>
      </p:sp>
    </p:spTree>
    <p:extLst>
      <p:ext uri="{BB962C8B-B14F-4D97-AF65-F5344CB8AC3E}">
        <p14:creationId xmlns:p14="http://schemas.microsoft.com/office/powerpoint/2010/main" val="19764701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4916</TotalTime>
  <Words>689</Words>
  <Application>Microsoft Office PowerPoint</Application>
  <PresentationFormat>Widescreen</PresentationFormat>
  <Paragraphs>51</Paragraphs>
  <Slides>16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Cooper Black</vt:lpstr>
      <vt:lpstr>Courier New</vt:lpstr>
      <vt:lpstr>Times New Roman</vt:lpstr>
      <vt:lpstr>Office Theme</vt:lpstr>
      <vt:lpstr> EXPLORATORY DATA ANALYSIS OF TOP ENGINEERING COLLEGES IN INDIA</vt:lpstr>
      <vt:lpstr>PROBLEM STATEMENT </vt:lpstr>
      <vt:lpstr>INTRODUCTION</vt:lpstr>
      <vt:lpstr>DATA COLLECTION</vt:lpstr>
      <vt:lpstr>WEB SCRAPING</vt:lpstr>
      <vt:lpstr>LIBRARIES USED</vt:lpstr>
      <vt:lpstr>PowerPoint Presentation</vt:lpstr>
      <vt:lpstr>EXPLORATORY DATA ANALYSIS</vt:lpstr>
      <vt:lpstr>Top Institutes Based on the Number of Brochures downloaded </vt:lpstr>
      <vt:lpstr>PowerPoint Presentation</vt:lpstr>
      <vt:lpstr>Comparison of M.Tech and B.Tech fees for Top 10 colleges</vt:lpstr>
      <vt:lpstr>Distribution of B.Tech fees among Top 10 Ranked Colleges</vt:lpstr>
      <vt:lpstr>Highest and Lowest fees for B.Tech Programs</vt:lpstr>
      <vt:lpstr>MULTIVARIATE ANALYSIS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Saniya Mohammod</dc:creator>
  <cp:lastModifiedBy>B Praveen</cp:lastModifiedBy>
  <cp:revision>19</cp:revision>
  <dcterms:created xsi:type="dcterms:W3CDTF">2024-11-25T17:28:06Z</dcterms:created>
  <dcterms:modified xsi:type="dcterms:W3CDTF">2024-11-29T17:47:38Z</dcterms:modified>
</cp:coreProperties>
</file>